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5" r:id="rId2"/>
    <p:sldId id="259" r:id="rId3"/>
    <p:sldId id="307" r:id="rId4"/>
    <p:sldId id="308" r:id="rId5"/>
    <p:sldId id="312" r:id="rId6"/>
    <p:sldId id="306" r:id="rId7"/>
    <p:sldId id="316" r:id="rId8"/>
    <p:sldId id="317" r:id="rId9"/>
    <p:sldId id="310" r:id="rId10"/>
    <p:sldId id="313" r:id="rId11"/>
    <p:sldId id="314" r:id="rId12"/>
    <p:sldId id="315" r:id="rId13"/>
    <p:sldId id="318"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ger, Heather" initials="UH" lastIdx="27" clrIdx="0">
    <p:extLst>
      <p:ext uri="{19B8F6BF-5375-455C-9EA6-DF929625EA0E}">
        <p15:presenceInfo xmlns:p15="http://schemas.microsoft.com/office/powerpoint/2012/main" userId="S::Heather.Unger@wsp.com::3ed1ad13-aa17-4633-b632-cd2a179e7c43" providerId="AD"/>
      </p:ext>
    </p:extLst>
  </p:cmAuthor>
  <p:cmAuthor id="2" name="Ashmore, Mags" initials="AM" lastIdx="2" clrIdx="1">
    <p:extLst>
      <p:ext uri="{19B8F6BF-5375-455C-9EA6-DF929625EA0E}">
        <p15:presenceInfo xmlns:p15="http://schemas.microsoft.com/office/powerpoint/2012/main" userId="S::Magdalena.Ashmore@wsp.com::601de0bb-fca7-44f2-a83c-b1f190d034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6DE"/>
    <a:srgbClr val="25303B"/>
    <a:srgbClr val="122E4E"/>
    <a:srgbClr val="DB4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76210" autoAdjust="0"/>
  </p:normalViewPr>
  <p:slideViewPr>
    <p:cSldViewPr snapToGrid="0">
      <p:cViewPr varScale="1">
        <p:scale>
          <a:sx n="51" d="100"/>
          <a:sy n="51" d="100"/>
        </p:scale>
        <p:origin x="1256"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800" dirty="0"/>
              <a:t>Estimated role of different changes in meeting the Net Zero target</a:t>
            </a:r>
          </a:p>
        </c:rich>
      </c:tx>
      <c:layout>
        <c:manualLayout>
          <c:xMode val="edge"/>
          <c:yMode val="edge"/>
          <c:x val="0.1674689142077686"/>
          <c:y val="2.287903879213087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v>More likely to purchase/lease</c:v>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A6A1-46BE-B7E1-0117B40F381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A6A1-46BE-B7E1-0117B40F381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A6A1-46BE-B7E1-0117B40F3817}"/>
              </c:ext>
            </c:extLst>
          </c:dPt>
          <c:dLbls>
            <c:spPr>
              <a:solidFill>
                <a:schemeClr val="lt1">
                  <a:alpha val="75000"/>
                </a:schemeClr>
              </a:solidFill>
              <a:ln w="9525">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0"/>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Lit>
              <c:ptCount val="3"/>
              <c:pt idx="0">
                <c:v>Low-carbon technologies or fuels not societal / behavioural changes</c:v>
              </c:pt>
              <c:pt idx="1">
                <c:v>Measures with a combination of lowcarbon technologies and societal / behavioural changes</c:v>
              </c:pt>
              <c:pt idx="2">
                <c:v>Largely societal or behavioural changes</c:v>
              </c:pt>
            </c:strLit>
          </c:cat>
          <c:val>
            <c:numLit>
              <c:formatCode>General</c:formatCode>
              <c:ptCount val="3"/>
              <c:pt idx="0">
                <c:v>0.09</c:v>
              </c:pt>
              <c:pt idx="1">
                <c:v>0.38</c:v>
              </c:pt>
              <c:pt idx="2">
                <c:v>0.53</c:v>
              </c:pt>
            </c:numLit>
          </c:val>
          <c:extLst>
            <c:ext xmlns:c16="http://schemas.microsoft.com/office/drawing/2014/chart" uri="{C3380CC4-5D6E-409C-BE32-E72D297353CC}">
              <c16:uniqueId val="{00000006-A6A1-46BE-B7E1-0117B40F381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48E8B-0EF3-410C-8A93-6F5F50C00CD9}" type="datetimeFigureOut">
              <a:rPr lang="en-GB" smtClean="0"/>
              <a:t>18/10/2021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7DCB6-0F16-4BCF-AD04-CA235293CAE4}" type="slidenum">
              <a:rPr lang="en-GB" smtClean="0"/>
              <a:t>‹#›</a:t>
            </a:fld>
            <a:endParaRPr lang="en-GB"/>
          </a:p>
        </p:txBody>
      </p:sp>
    </p:spTree>
    <p:extLst>
      <p:ext uri="{BB962C8B-B14F-4D97-AF65-F5344CB8AC3E}">
        <p14:creationId xmlns:p14="http://schemas.microsoft.com/office/powerpoint/2010/main" val="3158752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D7DCB6-0F16-4BCF-AD04-CA235293CAE4}" type="slidenum">
              <a:rPr lang="en-GB" smtClean="0"/>
              <a:t>1</a:t>
            </a:fld>
            <a:endParaRPr lang="en-GB"/>
          </a:p>
        </p:txBody>
      </p:sp>
    </p:spTree>
    <p:extLst>
      <p:ext uri="{BB962C8B-B14F-4D97-AF65-F5344CB8AC3E}">
        <p14:creationId xmlns:p14="http://schemas.microsoft.com/office/powerpoint/2010/main" val="205331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99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0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29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Travel reward scheme that uses peer driven motivation and encourages individuals to switch to or keep using </a:t>
            </a:r>
            <a:r>
              <a:rPr lang="en-GB" dirty="0" err="1"/>
              <a:t>suswtainable</a:t>
            </a:r>
            <a:r>
              <a:rPr lang="en-GB" dirty="0"/>
              <a:t> modes of travel.  Online by 2024</a:t>
            </a:r>
            <a:endParaRPr dirty="0"/>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353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0" name="Google Shape;4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21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Air quality £9bn 2020-2050</a:t>
            </a:r>
          </a:p>
          <a:p>
            <a:pPr marL="0" lvl="0" indent="0" algn="l" rtl="0">
              <a:spcBef>
                <a:spcPts val="0"/>
              </a:spcBef>
              <a:spcAft>
                <a:spcPts val="0"/>
              </a:spcAft>
              <a:buNone/>
            </a:pPr>
            <a:r>
              <a:rPr lang="en-GB" dirty="0"/>
              <a:t>Health – </a:t>
            </a:r>
            <a:r>
              <a:rPr lang="en-GB" dirty="0" err="1"/>
              <a:t>phycial</a:t>
            </a:r>
            <a:r>
              <a:rPr lang="en-GB" dirty="0"/>
              <a:t> inactivity costs the NHS £1bn with indirect costs of £8.2bn</a:t>
            </a:r>
          </a:p>
          <a:p>
            <a:pPr marL="0" lvl="0" indent="0" algn="l" rtl="0">
              <a:spcBef>
                <a:spcPts val="0"/>
              </a:spcBef>
              <a:spcAft>
                <a:spcPts val="0"/>
              </a:spcAft>
              <a:buNone/>
            </a:pPr>
            <a:r>
              <a:rPr lang="en-GB" dirty="0"/>
              <a:t>Jobs – 72000 jobs worth up to £9.7bn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Priorities</a:t>
            </a:r>
          </a:p>
          <a:p>
            <a:pPr marL="0" lvl="0" indent="0" algn="l" rtl="0">
              <a:spcBef>
                <a:spcPts val="0"/>
              </a:spcBef>
              <a:spcAft>
                <a:spcPts val="0"/>
              </a:spcAft>
              <a:buNone/>
            </a:pPr>
            <a:r>
              <a:rPr lang="en-GB" dirty="0"/>
              <a:t>Accelerating modal shift to public and </a:t>
            </a:r>
            <a:r>
              <a:rPr lang="en-GB" dirty="0" err="1"/>
              <a:t>actige</a:t>
            </a:r>
            <a:r>
              <a:rPr lang="en-GB" dirty="0"/>
              <a:t> transport</a:t>
            </a:r>
          </a:p>
          <a:p>
            <a:pPr marL="0" lvl="0" indent="0" algn="l" rtl="0">
              <a:spcBef>
                <a:spcPts val="0"/>
              </a:spcBef>
              <a:spcAft>
                <a:spcPts val="0"/>
              </a:spcAft>
              <a:buNone/>
            </a:pPr>
            <a:r>
              <a:rPr lang="en-GB" dirty="0" err="1"/>
              <a:t>Decarbni</a:t>
            </a:r>
            <a:r>
              <a:rPr lang="en-GB" dirty="0"/>
              <a:t> road </a:t>
            </a:r>
            <a:r>
              <a:rPr lang="en-GB" dirty="0" err="1"/>
              <a:t>vehciles</a:t>
            </a:r>
            <a:r>
              <a:rPr lang="en-GB" dirty="0"/>
              <a:t> and freight.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Place based solutions – Every place in the UK will have its own net zero emission transport  network before 2050, serving the unique needs of its communities. Sustainability will be at the heart of levelling-up.</a:t>
            </a:r>
          </a:p>
          <a:p>
            <a:pPr marL="0" lvl="0" indent="0" algn="l" rtl="0">
              <a:spcBef>
                <a:spcPts val="0"/>
              </a:spcBef>
              <a:spcAft>
                <a:spcPts val="0"/>
              </a:spcAft>
              <a:buNone/>
            </a:pPr>
            <a:r>
              <a:rPr lang="en-GB" dirty="0"/>
              <a:t>Radical change will come from empowering and supporting local leaders, harnessing the strengths and expertise of local authorities, mayoral combined authorities, Sub-National Transport Bodies, the devolved administrations and local interest groups, all of whom have a crucial part to play.</a:t>
            </a:r>
          </a:p>
          <a:p>
            <a:pPr marL="0" lvl="0" indent="0" algn="l" rtl="0">
              <a:spcBef>
                <a:spcPts val="0"/>
              </a:spcBef>
              <a:spcAft>
                <a:spcPts val="0"/>
              </a:spcAft>
              <a:buNone/>
            </a:pPr>
            <a:r>
              <a:rPr lang="en-GB" dirty="0"/>
              <a:t>Local authorities will have the power and ambition to make bold decisions to influence how people travel and take local action to make the best use of space to enable active travel, transform local public transport operations, ensure recharging and refuelling infrastructure meets local needs, consider appropriate parking or congestion management policies, initiate demand responsive travel, as well as promoting and supporting positive behaviour change through communications and education.</a:t>
            </a:r>
          </a:p>
          <a:p>
            <a:pPr marL="0" lvl="0" indent="0" algn="l" rtl="0">
              <a:spcBef>
                <a:spcPts val="0"/>
              </a:spcBef>
              <a:spcAft>
                <a:spcPts val="0"/>
              </a:spcAft>
              <a:buNone/>
            </a:pPr>
            <a:r>
              <a:rPr lang="en-GB" dirty="0"/>
              <a:t>We will better coordinate local transport funding by engaging local areas about their investment priorities in the round, achieving key objectives such as decarbonisation through better strategic planning and more joined up infrastructure projects.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UK aviation and shipping will achieve net zero emissions by 2050. Ahead of that, our domestic lead will act as a showcase to the world and bolster our call to action internationally,</a:t>
            </a:r>
            <a:endParaRPr dirty="0"/>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76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Air quality £9bn 2020-2050</a:t>
            </a:r>
          </a:p>
          <a:p>
            <a:pPr marL="0" lvl="0" indent="0" algn="l" rtl="0">
              <a:spcBef>
                <a:spcPts val="0"/>
              </a:spcBef>
              <a:spcAft>
                <a:spcPts val="0"/>
              </a:spcAft>
              <a:buNone/>
            </a:pPr>
            <a:r>
              <a:rPr lang="en-GB" dirty="0"/>
              <a:t>Health – </a:t>
            </a:r>
            <a:r>
              <a:rPr lang="en-GB" dirty="0" err="1"/>
              <a:t>phycial</a:t>
            </a:r>
            <a:r>
              <a:rPr lang="en-GB" dirty="0"/>
              <a:t> inactivity costs the NHS £1bn with indirect costs of £8.2bn</a:t>
            </a:r>
          </a:p>
          <a:p>
            <a:pPr marL="0" lvl="0" indent="0" algn="l" rtl="0">
              <a:spcBef>
                <a:spcPts val="0"/>
              </a:spcBef>
              <a:spcAft>
                <a:spcPts val="0"/>
              </a:spcAft>
              <a:buNone/>
            </a:pPr>
            <a:r>
              <a:rPr lang="en-GB" dirty="0"/>
              <a:t>Jobs – 72000 jobs worth up to £9.7bn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Priorities</a:t>
            </a:r>
          </a:p>
          <a:p>
            <a:pPr marL="0" lvl="0" indent="0" algn="l" rtl="0">
              <a:spcBef>
                <a:spcPts val="0"/>
              </a:spcBef>
              <a:spcAft>
                <a:spcPts val="0"/>
              </a:spcAft>
              <a:buNone/>
            </a:pPr>
            <a:r>
              <a:rPr lang="en-GB" dirty="0"/>
              <a:t>Accelerating modal shift to public and </a:t>
            </a:r>
            <a:r>
              <a:rPr lang="en-GB" dirty="0" err="1"/>
              <a:t>actige</a:t>
            </a:r>
            <a:r>
              <a:rPr lang="en-GB" dirty="0"/>
              <a:t> transport</a:t>
            </a:r>
          </a:p>
          <a:p>
            <a:pPr marL="0" lvl="0" indent="0" algn="l" rtl="0">
              <a:spcBef>
                <a:spcPts val="0"/>
              </a:spcBef>
              <a:spcAft>
                <a:spcPts val="0"/>
              </a:spcAft>
              <a:buNone/>
            </a:pPr>
            <a:r>
              <a:rPr lang="en-GB" dirty="0" err="1"/>
              <a:t>Decarbni</a:t>
            </a:r>
            <a:r>
              <a:rPr lang="en-GB" dirty="0"/>
              <a:t> road </a:t>
            </a:r>
            <a:r>
              <a:rPr lang="en-GB" dirty="0" err="1"/>
              <a:t>vehciles</a:t>
            </a:r>
            <a:r>
              <a:rPr lang="en-GB" dirty="0"/>
              <a:t> and freight.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Place based solutions – Every place in the UK will have its own net zero emission transport  network before 2050, serving the unique needs of its communities. Sustainability will be at the heart of levelling-up.</a:t>
            </a:r>
          </a:p>
          <a:p>
            <a:pPr marL="0" lvl="0" indent="0" algn="l" rtl="0">
              <a:spcBef>
                <a:spcPts val="0"/>
              </a:spcBef>
              <a:spcAft>
                <a:spcPts val="0"/>
              </a:spcAft>
              <a:buNone/>
            </a:pPr>
            <a:r>
              <a:rPr lang="en-GB" dirty="0"/>
              <a:t>Radical change will come from empowering and supporting local leaders, harnessing the strengths and expertise of local authorities, mayoral combined authorities, Sub-National Transport Bodies, the devolved administrations and local interest groups, all of whom have a crucial part to play.</a:t>
            </a:r>
          </a:p>
          <a:p>
            <a:pPr marL="0" lvl="0" indent="0" algn="l" rtl="0">
              <a:spcBef>
                <a:spcPts val="0"/>
              </a:spcBef>
              <a:spcAft>
                <a:spcPts val="0"/>
              </a:spcAft>
              <a:buNone/>
            </a:pPr>
            <a:r>
              <a:rPr lang="en-GB" dirty="0"/>
              <a:t>Local authorities will have the power and ambition to make bold decisions to influence how people travel and take local action to make the best use of space to enable active travel, transform local public transport operations, ensure recharging and refuelling infrastructure meets local needs, consider appropriate parking or congestion management policies, initiate demand responsive travel, as well as promoting and supporting positive behaviour change through communications and education.</a:t>
            </a:r>
          </a:p>
          <a:p>
            <a:pPr marL="0" lvl="0" indent="0" algn="l" rtl="0">
              <a:spcBef>
                <a:spcPts val="0"/>
              </a:spcBef>
              <a:spcAft>
                <a:spcPts val="0"/>
              </a:spcAft>
              <a:buNone/>
            </a:pPr>
            <a:r>
              <a:rPr lang="en-GB" dirty="0"/>
              <a:t>We will better coordinate local transport funding by engaging local areas about their investment priorities in the round, achieving key objectives such as decarbonisation through better strategic planning and more joined up infrastructure projects.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UK aviation and shipping will achieve net zero emissions by 2050. Ahead of that, our domestic lead will act as a showcase to the world and bolster our call to action internationally,</a:t>
            </a:r>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19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9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989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806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78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8441-B5EB-416E-91BD-35822180D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54B005-A1DF-4066-950F-8D58C1205D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521EB8-3C15-4A6D-9072-9451651EBBAE}"/>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5" name="Footer Placeholder 4">
            <a:extLst>
              <a:ext uri="{FF2B5EF4-FFF2-40B4-BE49-F238E27FC236}">
                <a16:creationId xmlns:a16="http://schemas.microsoft.com/office/drawing/2014/main" id="{1633983A-5617-4BD1-910B-46AEC64BDF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72DC9F-9248-4C88-A89B-3B9CA9B6FB19}"/>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82316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9BE1-94CA-4D29-AD14-E1FB536B97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C69E72-A862-403D-B595-60871271D657}"/>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4" name="Footer Placeholder 3">
            <a:extLst>
              <a:ext uri="{FF2B5EF4-FFF2-40B4-BE49-F238E27FC236}">
                <a16:creationId xmlns:a16="http://schemas.microsoft.com/office/drawing/2014/main" id="{DB5D72D7-64BE-4423-B7A3-5880F7B141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6E35BD-CFAB-4157-8DD7-4CEB1804ABEC}"/>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204904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75889-0B79-4A7B-B11A-E648D2FBF14B}"/>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3" name="Footer Placeholder 2">
            <a:extLst>
              <a:ext uri="{FF2B5EF4-FFF2-40B4-BE49-F238E27FC236}">
                <a16:creationId xmlns:a16="http://schemas.microsoft.com/office/drawing/2014/main" id="{E3318231-86D4-4AE8-AEE2-C39827CF29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337E72-1CD3-4744-9F6A-E87D994621F8}"/>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347085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F507-BE63-4D30-B316-6E8AF92C7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F93570-9300-44BA-ABA0-82FD6F3D7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835BE4-2410-4ADB-89D1-46F090880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E493-7869-48C5-876E-ACC033A3D5B1}"/>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6" name="Footer Placeholder 5">
            <a:extLst>
              <a:ext uri="{FF2B5EF4-FFF2-40B4-BE49-F238E27FC236}">
                <a16:creationId xmlns:a16="http://schemas.microsoft.com/office/drawing/2014/main" id="{0D6717BC-24E9-471E-9F86-B044464990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D44EB7-B2E2-49F4-8EAC-368BB9C796C6}"/>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264853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1239-2D73-4218-B5D7-76C7C8272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524036-2475-4EC1-98A9-B37AF2AE3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80A71C-0B50-4536-9234-77A95D098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3E5BD-06F7-4DFB-B85A-5004B6C1D723}"/>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6" name="Footer Placeholder 5">
            <a:extLst>
              <a:ext uri="{FF2B5EF4-FFF2-40B4-BE49-F238E27FC236}">
                <a16:creationId xmlns:a16="http://schemas.microsoft.com/office/drawing/2014/main" id="{EC465425-6D50-4B23-A6EA-CA4E485F8F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CECB0D-D716-4B9C-A601-316E666396B5}"/>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112255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E0BB-3411-4312-8EEA-5170A3AD30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7D7707-37FC-4928-8637-B7E2123BC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858A9-508D-4D52-959A-0892B52B7723}"/>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5" name="Footer Placeholder 4">
            <a:extLst>
              <a:ext uri="{FF2B5EF4-FFF2-40B4-BE49-F238E27FC236}">
                <a16:creationId xmlns:a16="http://schemas.microsoft.com/office/drawing/2014/main" id="{77549632-DC8C-4300-9E4F-863FF4858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04CE0-A5C6-4243-A780-6613F5622518}"/>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788289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8CAF9-4F2C-4369-BA73-1008011D8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998FDA-ADC8-41E9-B141-E79BDCA376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88945F-77D6-4601-B4D2-F59051C78E63}"/>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5" name="Footer Placeholder 4">
            <a:extLst>
              <a:ext uri="{FF2B5EF4-FFF2-40B4-BE49-F238E27FC236}">
                <a16:creationId xmlns:a16="http://schemas.microsoft.com/office/drawing/2014/main" id="{6EBF7E84-5FD4-4D65-AD75-92BF913FBD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344CDF-3EAD-48FF-A971-29C7B38F5FDA}"/>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74001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6_Custom Layout 1">
  <p:cSld name="36_Custom Layout 1">
    <p:spTree>
      <p:nvGrpSpPr>
        <p:cNvPr id="1" name="Shape 30"/>
        <p:cNvGrpSpPr/>
        <p:nvPr/>
      </p:nvGrpSpPr>
      <p:grpSpPr>
        <a:xfrm>
          <a:off x="0" y="0"/>
          <a:ext cx="0" cy="0"/>
          <a:chOff x="0" y="0"/>
          <a:chExt cx="0" cy="0"/>
        </a:xfrm>
      </p:grpSpPr>
      <p:sp>
        <p:nvSpPr>
          <p:cNvPr id="31" name="Google Shape;31;gd26816b62d_0_3"/>
          <p:cNvSpPr txBox="1">
            <a:spLocks noGrp="1"/>
          </p:cNvSpPr>
          <p:nvPr>
            <p:ph type="title"/>
          </p:nvPr>
        </p:nvSpPr>
        <p:spPr>
          <a:xfrm>
            <a:off x="1520042" y="620713"/>
            <a:ext cx="9940200" cy="11526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28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31792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8"/>
        <p:cNvGrpSpPr/>
        <p:nvPr/>
      </p:nvGrpSpPr>
      <p:grpSpPr>
        <a:xfrm>
          <a:off x="0" y="0"/>
          <a:ext cx="0" cy="0"/>
          <a:chOff x="0" y="0"/>
          <a:chExt cx="0" cy="0"/>
        </a:xfrm>
      </p:grpSpPr>
      <p:sp>
        <p:nvSpPr>
          <p:cNvPr id="29" name="Google Shape;29;gd26816b62d_0_39"/>
          <p:cNvSpPr/>
          <p:nvPr/>
        </p:nvSpPr>
        <p:spPr>
          <a:xfrm>
            <a:off x="58925" y="5756225"/>
            <a:ext cx="2209500" cy="97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8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9AB3-E975-482D-AF38-949474CDB4AA}"/>
              </a:ext>
            </a:extLst>
          </p:cNvPr>
          <p:cNvSpPr>
            <a:spLocks noGrp="1"/>
          </p:cNvSpPr>
          <p:nvPr>
            <p:ph type="title" hasCustomPrompt="1"/>
          </p:nvPr>
        </p:nvSpPr>
        <p:spPr>
          <a:xfrm>
            <a:off x="1018680" y="272967"/>
            <a:ext cx="10515600" cy="315911"/>
          </a:xfrm>
        </p:spPr>
        <p:txBody>
          <a:bodyPr>
            <a:noAutofit/>
          </a:bodyPr>
          <a:lstStyle>
            <a:lvl1pPr algn="l">
              <a:defRPr sz="3200">
                <a:solidFill>
                  <a:schemeClr val="accent4"/>
                </a:solidFill>
                <a:latin typeface="Montserrat Medium" panose="00000600000000000000" pitchFamily="2" charset="0"/>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09D2607C-D7BE-4BA5-AA1B-471B49F123A5}"/>
              </a:ext>
            </a:extLst>
          </p:cNvPr>
          <p:cNvSpPr>
            <a:spLocks noGrp="1"/>
          </p:cNvSpPr>
          <p:nvPr>
            <p:ph type="sldNum" sz="quarter" idx="12"/>
          </p:nvPr>
        </p:nvSpPr>
        <p:spPr>
          <a:xfrm>
            <a:off x="11341518" y="6356350"/>
            <a:ext cx="651711" cy="365125"/>
          </a:xfrm>
        </p:spPr>
        <p:txBody>
          <a:bodyPr/>
          <a:lstStyle/>
          <a:p>
            <a:fld id="{E83B8E45-C98C-4477-9116-3FFC6DAC152C}" type="slidenum">
              <a:rPr lang="en-GB" smtClean="0"/>
              <a:t>‹#›</a:t>
            </a:fld>
            <a:endParaRPr lang="en-GB" dirty="0"/>
          </a:p>
        </p:txBody>
      </p:sp>
      <p:pic>
        <p:nvPicPr>
          <p:cNvPr id="7" name="Graphic 6">
            <a:extLst>
              <a:ext uri="{FF2B5EF4-FFF2-40B4-BE49-F238E27FC236}">
                <a16:creationId xmlns:a16="http://schemas.microsoft.com/office/drawing/2014/main" id="{6DCE02FB-354C-4A66-97A7-A935B4E8A0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771" y="176711"/>
            <a:ext cx="482457" cy="6532730"/>
          </a:xfrm>
          <a:prstGeom prst="rect">
            <a:avLst/>
          </a:prstGeom>
        </p:spPr>
      </p:pic>
      <p:cxnSp>
        <p:nvCxnSpPr>
          <p:cNvPr id="9" name="Straight Connector 8">
            <a:extLst>
              <a:ext uri="{FF2B5EF4-FFF2-40B4-BE49-F238E27FC236}">
                <a16:creationId xmlns:a16="http://schemas.microsoft.com/office/drawing/2014/main" id="{83736013-FF41-4A9E-B528-914274B960D4}"/>
              </a:ext>
            </a:extLst>
          </p:cNvPr>
          <p:cNvCxnSpPr>
            <a:cxnSpLocks/>
          </p:cNvCxnSpPr>
          <p:nvPr userDrawn="1"/>
        </p:nvCxnSpPr>
        <p:spPr>
          <a:xfrm>
            <a:off x="1028700" y="1082169"/>
            <a:ext cx="107020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83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White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D2607C-D7BE-4BA5-AA1B-471B49F123A5}"/>
              </a:ext>
            </a:extLst>
          </p:cNvPr>
          <p:cNvSpPr>
            <a:spLocks noGrp="1"/>
          </p:cNvSpPr>
          <p:nvPr>
            <p:ph type="sldNum" sz="quarter" idx="12"/>
          </p:nvPr>
        </p:nvSpPr>
        <p:spPr>
          <a:xfrm>
            <a:off x="11341518" y="6356350"/>
            <a:ext cx="651711" cy="365125"/>
          </a:xfrm>
        </p:spPr>
        <p:txBody>
          <a:bodyPr/>
          <a:lstStyle/>
          <a:p>
            <a:fld id="{E83B8E45-C98C-4477-9116-3FFC6DAC152C}" type="slidenum">
              <a:rPr lang="en-GB" smtClean="0"/>
              <a:t>‹#›</a:t>
            </a:fld>
            <a:endParaRPr lang="en-GB" dirty="0"/>
          </a:p>
        </p:txBody>
      </p:sp>
      <p:cxnSp>
        <p:nvCxnSpPr>
          <p:cNvPr id="9" name="Straight Connector 8">
            <a:extLst>
              <a:ext uri="{FF2B5EF4-FFF2-40B4-BE49-F238E27FC236}">
                <a16:creationId xmlns:a16="http://schemas.microsoft.com/office/drawing/2014/main" id="{83736013-FF41-4A9E-B528-914274B960D4}"/>
              </a:ext>
            </a:extLst>
          </p:cNvPr>
          <p:cNvCxnSpPr/>
          <p:nvPr userDrawn="1"/>
        </p:nvCxnSpPr>
        <p:spPr>
          <a:xfrm>
            <a:off x="3447047" y="492622"/>
            <a:ext cx="569695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0EBAAFC0-E63E-426B-B9C2-BA09D9BD1A14}"/>
              </a:ext>
            </a:extLst>
          </p:cNvPr>
          <p:cNvSpPr/>
          <p:nvPr/>
        </p:nvSpPr>
        <p:spPr>
          <a:xfrm>
            <a:off x="398664" y="1059999"/>
            <a:ext cx="91276" cy="65197"/>
          </a:xfrm>
          <a:custGeom>
            <a:avLst/>
            <a:gdLst>
              <a:gd name="connsiteX0" fmla="*/ 0 w 91275"/>
              <a:gd name="connsiteY0" fmla="*/ 21385 h 65196"/>
              <a:gd name="connsiteX1" fmla="*/ 0 w 91275"/>
              <a:gd name="connsiteY1" fmla="*/ 22688 h 65196"/>
              <a:gd name="connsiteX2" fmla="*/ 15517 w 91275"/>
              <a:gd name="connsiteY2" fmla="*/ 47463 h 65196"/>
              <a:gd name="connsiteX3" fmla="*/ 23601 w 91275"/>
              <a:gd name="connsiteY3" fmla="*/ 51375 h 65196"/>
              <a:gd name="connsiteX4" fmla="*/ 27904 w 91275"/>
              <a:gd name="connsiteY4" fmla="*/ 59720 h 65196"/>
              <a:gd name="connsiteX5" fmla="*/ 38727 w 91275"/>
              <a:gd name="connsiteY5" fmla="*/ 66371 h 65196"/>
              <a:gd name="connsiteX6" fmla="*/ 53592 w 91275"/>
              <a:gd name="connsiteY6" fmla="*/ 66371 h 65196"/>
              <a:gd name="connsiteX7" fmla="*/ 64415 w 91275"/>
              <a:gd name="connsiteY7" fmla="*/ 59720 h 65196"/>
              <a:gd name="connsiteX8" fmla="*/ 64415 w 91275"/>
              <a:gd name="connsiteY8" fmla="*/ 59720 h 65196"/>
              <a:gd name="connsiteX9" fmla="*/ 77454 w 91275"/>
              <a:gd name="connsiteY9" fmla="*/ 46681 h 65196"/>
              <a:gd name="connsiteX10" fmla="*/ 77454 w 91275"/>
              <a:gd name="connsiteY10" fmla="*/ 46681 h 65196"/>
              <a:gd name="connsiteX11" fmla="*/ 93232 w 91275"/>
              <a:gd name="connsiteY11" fmla="*/ 21776 h 65196"/>
              <a:gd name="connsiteX12" fmla="*/ 93232 w 91275"/>
              <a:gd name="connsiteY12" fmla="*/ 0 h 6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275" h="65196">
                <a:moveTo>
                  <a:pt x="0" y="21385"/>
                </a:moveTo>
                <a:lnTo>
                  <a:pt x="0" y="22688"/>
                </a:lnTo>
                <a:cubicBezTo>
                  <a:pt x="-38" y="33248"/>
                  <a:pt x="6001" y="42888"/>
                  <a:pt x="15517" y="47463"/>
                </a:cubicBezTo>
                <a:lnTo>
                  <a:pt x="23601" y="51375"/>
                </a:lnTo>
                <a:lnTo>
                  <a:pt x="27904" y="59720"/>
                </a:lnTo>
                <a:cubicBezTo>
                  <a:pt x="29992" y="63780"/>
                  <a:pt x="34163" y="66342"/>
                  <a:pt x="38727" y="66371"/>
                </a:cubicBezTo>
                <a:lnTo>
                  <a:pt x="53592" y="66371"/>
                </a:lnTo>
                <a:cubicBezTo>
                  <a:pt x="58156" y="66342"/>
                  <a:pt x="62327" y="63780"/>
                  <a:pt x="64415" y="59720"/>
                </a:cubicBezTo>
                <a:lnTo>
                  <a:pt x="64415" y="59720"/>
                </a:lnTo>
                <a:cubicBezTo>
                  <a:pt x="67166" y="54027"/>
                  <a:pt x="71761" y="49432"/>
                  <a:pt x="77454" y="46681"/>
                </a:cubicBezTo>
                <a:lnTo>
                  <a:pt x="77454" y="46681"/>
                </a:lnTo>
                <a:cubicBezTo>
                  <a:pt x="87093" y="42135"/>
                  <a:pt x="93240" y="32433"/>
                  <a:pt x="93232" y="21776"/>
                </a:cubicBezTo>
                <a:lnTo>
                  <a:pt x="93232" y="0"/>
                </a:lnTo>
              </a:path>
            </a:pathLst>
          </a:custGeom>
          <a:noFill/>
          <a:ln w="6436" cap="rnd">
            <a:solidFill>
              <a:schemeClr val="bg1"/>
            </a:solidFill>
            <a:prstDash val="solid"/>
            <a:round/>
          </a:ln>
        </p:spPr>
        <p:txBody>
          <a:bodyPr rtlCol="0" anchor="ctr"/>
          <a:lstStyle/>
          <a:p>
            <a:endParaRPr lang="en-GB"/>
          </a:p>
        </p:txBody>
      </p:sp>
      <p:sp>
        <p:nvSpPr>
          <p:cNvPr id="5" name="Freeform: Shape 4">
            <a:extLst>
              <a:ext uri="{FF2B5EF4-FFF2-40B4-BE49-F238E27FC236}">
                <a16:creationId xmlns:a16="http://schemas.microsoft.com/office/drawing/2014/main" id="{D19A0D08-0A6A-49AB-8014-19F7EC2927BC}"/>
              </a:ext>
            </a:extLst>
          </p:cNvPr>
          <p:cNvSpPr/>
          <p:nvPr/>
        </p:nvSpPr>
        <p:spPr>
          <a:xfrm>
            <a:off x="337380" y="808208"/>
            <a:ext cx="208630" cy="247748"/>
          </a:xfrm>
          <a:custGeom>
            <a:avLst/>
            <a:gdLst>
              <a:gd name="connsiteX0" fmla="*/ 161428 w 208630"/>
              <a:gd name="connsiteY0" fmla="*/ 233666 h 247748"/>
              <a:gd name="connsiteX1" fmla="*/ 161428 w 208630"/>
              <a:gd name="connsiteY1" fmla="*/ 233666 h 247748"/>
              <a:gd name="connsiteX2" fmla="*/ 179552 w 208630"/>
              <a:gd name="connsiteY2" fmla="*/ 190245 h 247748"/>
              <a:gd name="connsiteX3" fmla="*/ 182682 w 208630"/>
              <a:gd name="connsiteY3" fmla="*/ 187115 h 247748"/>
              <a:gd name="connsiteX4" fmla="*/ 215802 w 208630"/>
              <a:gd name="connsiteY4" fmla="*/ 107836 h 247748"/>
              <a:gd name="connsiteX5" fmla="*/ 215802 w 208630"/>
              <a:gd name="connsiteY5" fmla="*/ 107836 h 247748"/>
              <a:gd name="connsiteX6" fmla="*/ 107836 w 208630"/>
              <a:gd name="connsiteY6" fmla="*/ 0 h 247748"/>
              <a:gd name="connsiteX7" fmla="*/ 107836 w 208630"/>
              <a:gd name="connsiteY7" fmla="*/ 0 h 247748"/>
              <a:gd name="connsiteX8" fmla="*/ 0 w 208630"/>
              <a:gd name="connsiteY8" fmla="*/ 107836 h 247748"/>
              <a:gd name="connsiteX9" fmla="*/ 0 w 208630"/>
              <a:gd name="connsiteY9" fmla="*/ 110313 h 247748"/>
              <a:gd name="connsiteX10" fmla="*/ 30251 w 208630"/>
              <a:gd name="connsiteY10" fmla="*/ 186463 h 247748"/>
              <a:gd name="connsiteX11" fmla="*/ 33902 w 208630"/>
              <a:gd name="connsiteY11" fmla="*/ 190505 h 247748"/>
              <a:gd name="connsiteX12" fmla="*/ 50462 w 208630"/>
              <a:gd name="connsiteY12" fmla="*/ 232362 h 247748"/>
              <a:gd name="connsiteX13" fmla="*/ 50462 w 208630"/>
              <a:gd name="connsiteY13" fmla="*/ 233535 h 247748"/>
              <a:gd name="connsiteX14" fmla="*/ 61546 w 208630"/>
              <a:gd name="connsiteY14" fmla="*/ 250617 h 247748"/>
              <a:gd name="connsiteX15" fmla="*/ 62328 w 208630"/>
              <a:gd name="connsiteY15" fmla="*/ 250617 h 247748"/>
              <a:gd name="connsiteX16" fmla="*/ 150474 w 208630"/>
              <a:gd name="connsiteY16" fmla="*/ 250617 h 247748"/>
              <a:gd name="connsiteX17" fmla="*/ 150474 w 208630"/>
              <a:gd name="connsiteY17" fmla="*/ 250617 h 247748"/>
              <a:gd name="connsiteX18" fmla="*/ 161428 w 208630"/>
              <a:gd name="connsiteY18" fmla="*/ 233666 h 24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630" h="247748">
                <a:moveTo>
                  <a:pt x="161428" y="233666"/>
                </a:moveTo>
                <a:lnTo>
                  <a:pt x="161428" y="233666"/>
                </a:lnTo>
                <a:cubicBezTo>
                  <a:pt x="161422" y="217351"/>
                  <a:pt x="167950" y="201714"/>
                  <a:pt x="179552" y="190245"/>
                </a:cubicBezTo>
                <a:lnTo>
                  <a:pt x="182682" y="187115"/>
                </a:lnTo>
                <a:cubicBezTo>
                  <a:pt x="203834" y="166150"/>
                  <a:pt x="215753" y="137618"/>
                  <a:pt x="215802" y="107836"/>
                </a:cubicBezTo>
                <a:lnTo>
                  <a:pt x="215802" y="107836"/>
                </a:lnTo>
                <a:cubicBezTo>
                  <a:pt x="215730" y="48259"/>
                  <a:pt x="167413" y="0"/>
                  <a:pt x="107836" y="0"/>
                </a:cubicBezTo>
                <a:lnTo>
                  <a:pt x="107836" y="0"/>
                </a:lnTo>
                <a:cubicBezTo>
                  <a:pt x="48280" y="0"/>
                  <a:pt x="0" y="48280"/>
                  <a:pt x="0" y="107836"/>
                </a:cubicBezTo>
                <a:lnTo>
                  <a:pt x="0" y="110313"/>
                </a:lnTo>
                <a:cubicBezTo>
                  <a:pt x="0" y="138627"/>
                  <a:pt x="10821" y="165869"/>
                  <a:pt x="30251" y="186463"/>
                </a:cubicBezTo>
                <a:lnTo>
                  <a:pt x="33902" y="190505"/>
                </a:lnTo>
                <a:cubicBezTo>
                  <a:pt x="44578" y="201824"/>
                  <a:pt x="50504" y="216804"/>
                  <a:pt x="50462" y="232362"/>
                </a:cubicBezTo>
                <a:lnTo>
                  <a:pt x="50462" y="233535"/>
                </a:lnTo>
                <a:cubicBezTo>
                  <a:pt x="50481" y="240912"/>
                  <a:pt x="54816" y="247594"/>
                  <a:pt x="61546" y="250617"/>
                </a:cubicBezTo>
                <a:lnTo>
                  <a:pt x="62328" y="250617"/>
                </a:lnTo>
                <a:cubicBezTo>
                  <a:pt x="90268" y="263641"/>
                  <a:pt x="122535" y="263641"/>
                  <a:pt x="150474" y="250617"/>
                </a:cubicBezTo>
                <a:lnTo>
                  <a:pt x="150474" y="250617"/>
                </a:lnTo>
                <a:cubicBezTo>
                  <a:pt x="157088" y="247550"/>
                  <a:pt x="161349" y="240955"/>
                  <a:pt x="161428" y="233666"/>
                </a:cubicBezTo>
                <a:close/>
              </a:path>
            </a:pathLst>
          </a:custGeom>
          <a:noFill/>
          <a:ln w="6436" cap="rnd">
            <a:solidFill>
              <a:schemeClr val="bg1"/>
            </a:solidFill>
            <a:prstDash val="solid"/>
            <a:round/>
          </a:ln>
        </p:spPr>
        <p:txBody>
          <a:bodyPr rtlCol="0" anchor="ctr"/>
          <a:lstStyle/>
          <a:p>
            <a:endParaRPr lang="en-GB"/>
          </a:p>
        </p:txBody>
      </p:sp>
      <p:sp>
        <p:nvSpPr>
          <p:cNvPr id="8" name="Freeform: Shape 7">
            <a:extLst>
              <a:ext uri="{FF2B5EF4-FFF2-40B4-BE49-F238E27FC236}">
                <a16:creationId xmlns:a16="http://schemas.microsoft.com/office/drawing/2014/main" id="{A1DE4CDF-7890-4E9B-9C5D-E0ACAAE23AAD}"/>
              </a:ext>
            </a:extLst>
          </p:cNvPr>
          <p:cNvSpPr/>
          <p:nvPr/>
        </p:nvSpPr>
        <p:spPr>
          <a:xfrm>
            <a:off x="375194" y="846022"/>
            <a:ext cx="39118" cy="39118"/>
          </a:xfrm>
          <a:custGeom>
            <a:avLst/>
            <a:gdLst>
              <a:gd name="connsiteX0" fmla="*/ 0 w 39118"/>
              <a:gd name="connsiteY0" fmla="*/ 51375 h 39118"/>
              <a:gd name="connsiteX1" fmla="*/ 51115 w 39118"/>
              <a:gd name="connsiteY1" fmla="*/ 0 h 39118"/>
              <a:gd name="connsiteX2" fmla="*/ 51245 w 39118"/>
              <a:gd name="connsiteY2" fmla="*/ 0 h 39118"/>
            </a:gdLst>
            <a:ahLst/>
            <a:cxnLst>
              <a:cxn ang="0">
                <a:pos x="connsiteX0" y="connsiteY0"/>
              </a:cxn>
              <a:cxn ang="0">
                <a:pos x="connsiteX1" y="connsiteY1"/>
              </a:cxn>
              <a:cxn ang="0">
                <a:pos x="connsiteX2" y="connsiteY2"/>
              </a:cxn>
            </a:cxnLst>
            <a:rect l="l" t="t" r="r" b="b"/>
            <a:pathLst>
              <a:path w="39118" h="39118">
                <a:moveTo>
                  <a:pt x="0" y="51375"/>
                </a:moveTo>
                <a:cubicBezTo>
                  <a:pt x="-72" y="23073"/>
                  <a:pt x="22813" y="72"/>
                  <a:pt x="51115" y="0"/>
                </a:cubicBezTo>
                <a:cubicBezTo>
                  <a:pt x="51158" y="0"/>
                  <a:pt x="51202" y="0"/>
                  <a:pt x="51245" y="0"/>
                </a:cubicBezTo>
              </a:path>
            </a:pathLst>
          </a:custGeom>
          <a:noFill/>
          <a:ln w="6436" cap="rnd">
            <a:solidFill>
              <a:schemeClr val="bg1"/>
            </a:solidFill>
            <a:prstDash val="solid"/>
            <a:round/>
          </a:ln>
        </p:spPr>
        <p:txBody>
          <a:bodyPr rtlCol="0" anchor="ctr"/>
          <a:lstStyle/>
          <a:p>
            <a:endParaRPr lang="en-GB"/>
          </a:p>
        </p:txBody>
      </p:sp>
      <p:sp>
        <p:nvSpPr>
          <p:cNvPr id="10" name="Freeform: Shape 9">
            <a:extLst>
              <a:ext uri="{FF2B5EF4-FFF2-40B4-BE49-F238E27FC236}">
                <a16:creationId xmlns:a16="http://schemas.microsoft.com/office/drawing/2014/main" id="{1F8A27EC-D496-48B8-8843-A220EAF80EB0}"/>
              </a:ext>
            </a:extLst>
          </p:cNvPr>
          <p:cNvSpPr/>
          <p:nvPr/>
        </p:nvSpPr>
        <p:spPr>
          <a:xfrm>
            <a:off x="403178" y="883837"/>
            <a:ext cx="78236" cy="117354"/>
          </a:xfrm>
          <a:custGeom>
            <a:avLst/>
            <a:gdLst>
              <a:gd name="connsiteX0" fmla="*/ 40733 w 78236"/>
              <a:gd name="connsiteY0" fmla="*/ 123613 h 117354"/>
              <a:gd name="connsiteX1" fmla="*/ 79851 w 78236"/>
              <a:gd name="connsiteY1" fmla="*/ 95579 h 117354"/>
              <a:gd name="connsiteX2" fmla="*/ 27042 w 78236"/>
              <a:gd name="connsiteY2" fmla="*/ 0 h 117354"/>
              <a:gd name="connsiteX3" fmla="*/ 19739 w 78236"/>
              <a:gd name="connsiteY3" fmla="*/ 37684 h 117354"/>
              <a:gd name="connsiteX4" fmla="*/ 18044 w 78236"/>
              <a:gd name="connsiteY4" fmla="*/ 121788 h 11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36" h="117354">
                <a:moveTo>
                  <a:pt x="40733" y="123613"/>
                </a:moveTo>
                <a:cubicBezTo>
                  <a:pt x="40733" y="123613"/>
                  <a:pt x="63030" y="124657"/>
                  <a:pt x="79851" y="95579"/>
                </a:cubicBezTo>
                <a:cubicBezTo>
                  <a:pt x="104887" y="53201"/>
                  <a:pt x="68507" y="2608"/>
                  <a:pt x="27042" y="0"/>
                </a:cubicBezTo>
                <a:cubicBezTo>
                  <a:pt x="27042" y="0"/>
                  <a:pt x="35126" y="14083"/>
                  <a:pt x="19739" y="37684"/>
                </a:cubicBezTo>
                <a:cubicBezTo>
                  <a:pt x="6700" y="56721"/>
                  <a:pt x="-16380" y="83582"/>
                  <a:pt x="18044" y="121788"/>
                </a:cubicBezTo>
              </a:path>
            </a:pathLst>
          </a:custGeom>
          <a:noFill/>
          <a:ln w="6436" cap="rnd">
            <a:solidFill>
              <a:schemeClr val="bg1"/>
            </a:solidFill>
            <a:prstDash val="solid"/>
            <a:round/>
          </a:ln>
        </p:spPr>
        <p:txBody>
          <a:bodyPr rtlCol="0" anchor="ctr"/>
          <a:lstStyle/>
          <a:p>
            <a:endParaRPr lang="en-GB"/>
          </a:p>
        </p:txBody>
      </p:sp>
      <p:sp>
        <p:nvSpPr>
          <p:cNvPr id="11" name="Freeform: Shape 10">
            <a:extLst>
              <a:ext uri="{FF2B5EF4-FFF2-40B4-BE49-F238E27FC236}">
                <a16:creationId xmlns:a16="http://schemas.microsoft.com/office/drawing/2014/main" id="{FAFFCE42-8BC0-4151-8523-EE47FA3E249E}"/>
              </a:ext>
            </a:extLst>
          </p:cNvPr>
          <p:cNvSpPr/>
          <p:nvPr/>
        </p:nvSpPr>
        <p:spPr>
          <a:xfrm>
            <a:off x="442142" y="967550"/>
            <a:ext cx="13039" cy="52158"/>
          </a:xfrm>
          <a:custGeom>
            <a:avLst/>
            <a:gdLst>
              <a:gd name="connsiteX0" fmla="*/ 8420 w 0"/>
              <a:gd name="connsiteY0" fmla="*/ 0 h 52157"/>
              <a:gd name="connsiteX1" fmla="*/ 1770 w 0"/>
              <a:gd name="connsiteY1" fmla="*/ 55548 h 52157"/>
              <a:gd name="connsiteX2" fmla="*/ 2813 w 0"/>
              <a:gd name="connsiteY2" fmla="*/ 59981 h 52157"/>
            </a:gdLst>
            <a:ahLst/>
            <a:cxnLst>
              <a:cxn ang="0">
                <a:pos x="connsiteX0" y="connsiteY0"/>
              </a:cxn>
              <a:cxn ang="0">
                <a:pos x="connsiteX1" y="connsiteY1"/>
              </a:cxn>
              <a:cxn ang="0">
                <a:pos x="connsiteX2" y="connsiteY2"/>
              </a:cxn>
            </a:cxnLst>
            <a:rect l="l" t="t" r="r" b="b"/>
            <a:pathLst>
              <a:path h="52157">
                <a:moveTo>
                  <a:pt x="8420" y="0"/>
                </a:moveTo>
                <a:cubicBezTo>
                  <a:pt x="312" y="17327"/>
                  <a:pt x="-2019" y="36797"/>
                  <a:pt x="1770" y="55548"/>
                </a:cubicBezTo>
                <a:cubicBezTo>
                  <a:pt x="1770" y="57112"/>
                  <a:pt x="1770" y="58547"/>
                  <a:pt x="2813" y="59981"/>
                </a:cubicBezTo>
              </a:path>
            </a:pathLst>
          </a:custGeom>
          <a:noFill/>
          <a:ln w="6436" cap="rnd">
            <a:solidFill>
              <a:schemeClr val="bg1"/>
            </a:solidFill>
            <a:prstDash val="solid"/>
            <a:round/>
          </a:ln>
        </p:spPr>
        <p:txBody>
          <a:bodyPr rtlCol="0" anchor="ctr"/>
          <a:lstStyle/>
          <a:p>
            <a:endParaRPr lang="en-GB"/>
          </a:p>
        </p:txBody>
      </p:sp>
      <p:sp>
        <p:nvSpPr>
          <p:cNvPr id="12" name="Freeform: Shape 11">
            <a:extLst>
              <a:ext uri="{FF2B5EF4-FFF2-40B4-BE49-F238E27FC236}">
                <a16:creationId xmlns:a16="http://schemas.microsoft.com/office/drawing/2014/main" id="{1D01DB2E-9DAD-46D3-8129-427E22C3C26D}"/>
              </a:ext>
            </a:extLst>
          </p:cNvPr>
          <p:cNvSpPr/>
          <p:nvPr/>
        </p:nvSpPr>
        <p:spPr>
          <a:xfrm>
            <a:off x="382887" y="5348521"/>
            <a:ext cx="104315" cy="104315"/>
          </a:xfrm>
          <a:custGeom>
            <a:avLst/>
            <a:gdLst>
              <a:gd name="connsiteX0" fmla="*/ 15908 w 104315"/>
              <a:gd name="connsiteY0" fmla="*/ 103272 h 104315"/>
              <a:gd name="connsiteX1" fmla="*/ 66762 w 104315"/>
              <a:gd name="connsiteY1" fmla="*/ 112008 h 104315"/>
              <a:gd name="connsiteX2" fmla="*/ 99230 w 104315"/>
              <a:gd name="connsiteY2" fmla="*/ 0 h 104315"/>
              <a:gd name="connsiteX3" fmla="*/ 65197 w 104315"/>
              <a:gd name="connsiteY3" fmla="*/ 22949 h 104315"/>
              <a:gd name="connsiteX4" fmla="*/ 0 w 104315"/>
              <a:gd name="connsiteY4" fmla="*/ 85147 h 10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15" h="104315">
                <a:moveTo>
                  <a:pt x="15908" y="103272"/>
                </a:moveTo>
                <a:cubicBezTo>
                  <a:pt x="15908" y="103272"/>
                  <a:pt x="31946" y="121005"/>
                  <a:pt x="66762" y="112008"/>
                </a:cubicBezTo>
                <a:cubicBezTo>
                  <a:pt x="117746" y="98969"/>
                  <a:pt x="128307" y="33772"/>
                  <a:pt x="99230" y="0"/>
                </a:cubicBezTo>
                <a:cubicBezTo>
                  <a:pt x="99230" y="0"/>
                  <a:pt x="94666" y="16821"/>
                  <a:pt x="65197" y="22949"/>
                </a:cubicBezTo>
                <a:cubicBezTo>
                  <a:pt x="41465" y="28035"/>
                  <a:pt x="3260" y="30382"/>
                  <a:pt x="0" y="85147"/>
                </a:cubicBezTo>
              </a:path>
            </a:pathLst>
          </a:custGeom>
          <a:noFill/>
          <a:ln w="6436" cap="rnd">
            <a:solidFill>
              <a:schemeClr val="bg1"/>
            </a:solidFill>
            <a:prstDash val="solid"/>
            <a:round/>
          </a:ln>
        </p:spPr>
        <p:txBody>
          <a:bodyPr rtlCol="0" anchor="ctr"/>
          <a:lstStyle/>
          <a:p>
            <a:endParaRPr lang="en-GB"/>
          </a:p>
        </p:txBody>
      </p:sp>
      <p:sp>
        <p:nvSpPr>
          <p:cNvPr id="13" name="Freeform: Shape 12">
            <a:extLst>
              <a:ext uri="{FF2B5EF4-FFF2-40B4-BE49-F238E27FC236}">
                <a16:creationId xmlns:a16="http://schemas.microsoft.com/office/drawing/2014/main" id="{5436F074-352C-4C4D-8A74-0F6B78B17A8E}"/>
              </a:ext>
            </a:extLst>
          </p:cNvPr>
          <p:cNvSpPr/>
          <p:nvPr/>
        </p:nvSpPr>
        <p:spPr>
          <a:xfrm>
            <a:off x="384321" y="5426496"/>
            <a:ext cx="39118" cy="39118"/>
          </a:xfrm>
          <a:custGeom>
            <a:avLst/>
            <a:gdLst>
              <a:gd name="connsiteX0" fmla="*/ 49289 w 39118"/>
              <a:gd name="connsiteY0" fmla="*/ 0 h 39118"/>
              <a:gd name="connsiteX1" fmla="*/ 2608 w 39118"/>
              <a:gd name="connsiteY1" fmla="*/ 37032 h 39118"/>
              <a:gd name="connsiteX2" fmla="*/ 0 w 39118"/>
              <a:gd name="connsiteY2" fmla="*/ 41204 h 39118"/>
            </a:gdLst>
            <a:ahLst/>
            <a:cxnLst>
              <a:cxn ang="0">
                <a:pos x="connsiteX0" y="connsiteY0"/>
              </a:cxn>
              <a:cxn ang="0">
                <a:pos x="connsiteX1" y="connsiteY1"/>
              </a:cxn>
              <a:cxn ang="0">
                <a:pos x="connsiteX2" y="connsiteY2"/>
              </a:cxn>
            </a:cxnLst>
            <a:rect l="l" t="t" r="r" b="b"/>
            <a:pathLst>
              <a:path w="39118" h="39118">
                <a:moveTo>
                  <a:pt x="49289" y="0"/>
                </a:moveTo>
                <a:cubicBezTo>
                  <a:pt x="30157" y="7015"/>
                  <a:pt x="13790" y="20002"/>
                  <a:pt x="2608" y="37032"/>
                </a:cubicBezTo>
                <a:lnTo>
                  <a:pt x="0" y="41204"/>
                </a:lnTo>
              </a:path>
            </a:pathLst>
          </a:custGeom>
          <a:noFill/>
          <a:ln w="6436" cap="rnd">
            <a:solidFill>
              <a:schemeClr val="bg1"/>
            </a:solidFill>
            <a:prstDash val="solid"/>
            <a:round/>
          </a:ln>
        </p:spPr>
        <p:txBody>
          <a:bodyPr rtlCol="0" anchor="ctr"/>
          <a:lstStyle/>
          <a:p>
            <a:endParaRPr lang="en-GB"/>
          </a:p>
        </p:txBody>
      </p:sp>
      <p:sp>
        <p:nvSpPr>
          <p:cNvPr id="14" name="Freeform: Shape 13">
            <a:extLst>
              <a:ext uri="{FF2B5EF4-FFF2-40B4-BE49-F238E27FC236}">
                <a16:creationId xmlns:a16="http://schemas.microsoft.com/office/drawing/2014/main" id="{14B7737B-1D3F-488B-997D-817FC8C967B9}"/>
              </a:ext>
            </a:extLst>
          </p:cNvPr>
          <p:cNvSpPr/>
          <p:nvPr/>
        </p:nvSpPr>
        <p:spPr>
          <a:xfrm>
            <a:off x="288221" y="5214737"/>
            <a:ext cx="312945" cy="156473"/>
          </a:xfrm>
          <a:custGeom>
            <a:avLst/>
            <a:gdLst>
              <a:gd name="connsiteX0" fmla="*/ 265221 w 312945"/>
              <a:gd name="connsiteY0" fmla="*/ 85799 h 156472"/>
              <a:gd name="connsiteX1" fmla="*/ 313858 w 312945"/>
              <a:gd name="connsiteY1" fmla="*/ 124526 h 156472"/>
              <a:gd name="connsiteX2" fmla="*/ 283998 w 312945"/>
              <a:gd name="connsiteY2" fmla="*/ 162340 h 156472"/>
              <a:gd name="connsiteX3" fmla="*/ 156994 w 312945"/>
              <a:gd name="connsiteY3" fmla="*/ 61546 h 156472"/>
              <a:gd name="connsiteX4" fmla="*/ 29991 w 312945"/>
              <a:gd name="connsiteY4" fmla="*/ 162340 h 156472"/>
              <a:gd name="connsiteX5" fmla="*/ 0 w 312945"/>
              <a:gd name="connsiteY5" fmla="*/ 124526 h 156472"/>
              <a:gd name="connsiteX6" fmla="*/ 156994 w 312945"/>
              <a:gd name="connsiteY6" fmla="*/ 0 h 156472"/>
              <a:gd name="connsiteX7" fmla="*/ 229102 w 312945"/>
              <a:gd name="connsiteY7" fmla="*/ 57243 h 15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45" h="156472">
                <a:moveTo>
                  <a:pt x="265221" y="85799"/>
                </a:moveTo>
                <a:lnTo>
                  <a:pt x="313858" y="124526"/>
                </a:lnTo>
                <a:lnTo>
                  <a:pt x="283998" y="162340"/>
                </a:lnTo>
                <a:lnTo>
                  <a:pt x="156994" y="61546"/>
                </a:lnTo>
                <a:lnTo>
                  <a:pt x="29991" y="162340"/>
                </a:lnTo>
                <a:lnTo>
                  <a:pt x="0" y="124526"/>
                </a:lnTo>
                <a:lnTo>
                  <a:pt x="156994" y="0"/>
                </a:lnTo>
                <a:lnTo>
                  <a:pt x="229102" y="57243"/>
                </a:lnTo>
              </a:path>
            </a:pathLst>
          </a:custGeom>
          <a:noFill/>
          <a:ln w="6436" cap="rnd">
            <a:solidFill>
              <a:schemeClr val="bg1"/>
            </a:solidFill>
            <a:prstDash val="solid"/>
            <a:round/>
          </a:ln>
        </p:spPr>
        <p:txBody>
          <a:bodyPr rtlCol="0" anchor="ctr"/>
          <a:lstStyle/>
          <a:p>
            <a:endParaRPr lang="en-GB"/>
          </a:p>
        </p:txBody>
      </p:sp>
      <p:sp>
        <p:nvSpPr>
          <p:cNvPr id="15" name="Freeform: Shape 14">
            <a:extLst>
              <a:ext uri="{FF2B5EF4-FFF2-40B4-BE49-F238E27FC236}">
                <a16:creationId xmlns:a16="http://schemas.microsoft.com/office/drawing/2014/main" id="{5BB5A0D2-0DF3-4ACA-909B-243710B640C6}"/>
              </a:ext>
            </a:extLst>
          </p:cNvPr>
          <p:cNvSpPr/>
          <p:nvPr/>
        </p:nvSpPr>
        <p:spPr>
          <a:xfrm>
            <a:off x="341422" y="5359083"/>
            <a:ext cx="13039" cy="130394"/>
          </a:xfrm>
          <a:custGeom>
            <a:avLst/>
            <a:gdLst>
              <a:gd name="connsiteX0" fmla="*/ 0 w 0"/>
              <a:gd name="connsiteY0" fmla="*/ 130916 h 130393"/>
              <a:gd name="connsiteX1" fmla="*/ 0 w 0"/>
              <a:gd name="connsiteY1" fmla="*/ 0 h 130393"/>
            </a:gdLst>
            <a:ahLst/>
            <a:cxnLst>
              <a:cxn ang="0">
                <a:pos x="connsiteX0" y="connsiteY0"/>
              </a:cxn>
              <a:cxn ang="0">
                <a:pos x="connsiteX1" y="connsiteY1"/>
              </a:cxn>
            </a:cxnLst>
            <a:rect l="l" t="t" r="r" b="b"/>
            <a:pathLst>
              <a:path h="130393">
                <a:moveTo>
                  <a:pt x="0" y="130916"/>
                </a:moveTo>
                <a:lnTo>
                  <a:pt x="0" y="0"/>
                </a:lnTo>
              </a:path>
            </a:pathLst>
          </a:custGeom>
          <a:ln w="6436" cap="rnd">
            <a:solidFill>
              <a:schemeClr val="bg1"/>
            </a:solidFill>
            <a:prstDash val="solid"/>
            <a:round/>
          </a:ln>
        </p:spPr>
        <p:txBody>
          <a:bodyPr rtlCol="0" anchor="ctr"/>
          <a:lstStyle/>
          <a:p>
            <a:endParaRPr lang="en-GB"/>
          </a:p>
        </p:txBody>
      </p:sp>
      <p:sp>
        <p:nvSpPr>
          <p:cNvPr id="16" name="Freeform: Shape 15">
            <a:extLst>
              <a:ext uri="{FF2B5EF4-FFF2-40B4-BE49-F238E27FC236}">
                <a16:creationId xmlns:a16="http://schemas.microsoft.com/office/drawing/2014/main" id="{D518FA69-D9C7-480F-89E0-99BF8E6BEB99}"/>
              </a:ext>
            </a:extLst>
          </p:cNvPr>
          <p:cNvSpPr/>
          <p:nvPr/>
        </p:nvSpPr>
        <p:spPr>
          <a:xfrm>
            <a:off x="549269" y="5359083"/>
            <a:ext cx="13039" cy="130394"/>
          </a:xfrm>
          <a:custGeom>
            <a:avLst/>
            <a:gdLst>
              <a:gd name="connsiteX0" fmla="*/ 0 w 0"/>
              <a:gd name="connsiteY0" fmla="*/ 132219 h 130393"/>
              <a:gd name="connsiteX1" fmla="*/ 0 w 0"/>
              <a:gd name="connsiteY1" fmla="*/ 0 h 130393"/>
            </a:gdLst>
            <a:ahLst/>
            <a:cxnLst>
              <a:cxn ang="0">
                <a:pos x="connsiteX0" y="connsiteY0"/>
              </a:cxn>
              <a:cxn ang="0">
                <a:pos x="connsiteX1" y="connsiteY1"/>
              </a:cxn>
            </a:cxnLst>
            <a:rect l="l" t="t" r="r" b="b"/>
            <a:pathLst>
              <a:path h="130393">
                <a:moveTo>
                  <a:pt x="0" y="132219"/>
                </a:moveTo>
                <a:lnTo>
                  <a:pt x="0" y="0"/>
                </a:lnTo>
              </a:path>
            </a:pathLst>
          </a:custGeom>
          <a:ln w="6436" cap="rnd">
            <a:solidFill>
              <a:schemeClr val="bg1"/>
            </a:solidFill>
            <a:prstDash val="solid"/>
            <a:round/>
          </a:ln>
        </p:spPr>
        <p:txBody>
          <a:bodyPr rtlCol="0" anchor="ctr"/>
          <a:lstStyle/>
          <a:p>
            <a:endParaRPr lang="en-GB"/>
          </a:p>
        </p:txBody>
      </p:sp>
      <p:sp>
        <p:nvSpPr>
          <p:cNvPr id="17" name="Freeform: Shape 16">
            <a:extLst>
              <a:ext uri="{FF2B5EF4-FFF2-40B4-BE49-F238E27FC236}">
                <a16:creationId xmlns:a16="http://schemas.microsoft.com/office/drawing/2014/main" id="{F15F7685-61F1-4952-A311-6EDA176C12A1}"/>
              </a:ext>
            </a:extLst>
          </p:cNvPr>
          <p:cNvSpPr/>
          <p:nvPr/>
        </p:nvSpPr>
        <p:spPr>
          <a:xfrm>
            <a:off x="517323" y="5228037"/>
            <a:ext cx="26079" cy="65197"/>
          </a:xfrm>
          <a:custGeom>
            <a:avLst/>
            <a:gdLst>
              <a:gd name="connsiteX0" fmla="*/ 0 w 26078"/>
              <a:gd name="connsiteY0" fmla="*/ 43943 h 65196"/>
              <a:gd name="connsiteX1" fmla="*/ 0 w 26078"/>
              <a:gd name="connsiteY1" fmla="*/ 0 h 65196"/>
              <a:gd name="connsiteX2" fmla="*/ 36119 w 26078"/>
              <a:gd name="connsiteY2" fmla="*/ 0 h 65196"/>
              <a:gd name="connsiteX3" fmla="*/ 36119 w 26078"/>
              <a:gd name="connsiteY3" fmla="*/ 72499 h 65196"/>
            </a:gdLst>
            <a:ahLst/>
            <a:cxnLst>
              <a:cxn ang="0">
                <a:pos x="connsiteX0" y="connsiteY0"/>
              </a:cxn>
              <a:cxn ang="0">
                <a:pos x="connsiteX1" y="connsiteY1"/>
              </a:cxn>
              <a:cxn ang="0">
                <a:pos x="connsiteX2" y="connsiteY2"/>
              </a:cxn>
              <a:cxn ang="0">
                <a:pos x="connsiteX3" y="connsiteY3"/>
              </a:cxn>
            </a:cxnLst>
            <a:rect l="l" t="t" r="r" b="b"/>
            <a:pathLst>
              <a:path w="26078" h="65196">
                <a:moveTo>
                  <a:pt x="0" y="43943"/>
                </a:moveTo>
                <a:lnTo>
                  <a:pt x="0" y="0"/>
                </a:lnTo>
                <a:lnTo>
                  <a:pt x="36119" y="0"/>
                </a:lnTo>
                <a:lnTo>
                  <a:pt x="36119" y="72499"/>
                </a:lnTo>
              </a:path>
            </a:pathLst>
          </a:custGeom>
          <a:noFill/>
          <a:ln w="6436" cap="rnd">
            <a:solidFill>
              <a:schemeClr val="bg1"/>
            </a:solidFill>
            <a:prstDash val="solid"/>
            <a:round/>
          </a:ln>
        </p:spPr>
        <p:txBody>
          <a:bodyPr rtlCol="0" anchor="ctr"/>
          <a:lstStyle/>
          <a:p>
            <a:endParaRPr lang="en-GB"/>
          </a:p>
        </p:txBody>
      </p:sp>
      <p:sp>
        <p:nvSpPr>
          <p:cNvPr id="18" name="Freeform: Shape 17">
            <a:extLst>
              <a:ext uri="{FF2B5EF4-FFF2-40B4-BE49-F238E27FC236}">
                <a16:creationId xmlns:a16="http://schemas.microsoft.com/office/drawing/2014/main" id="{67D679D9-4B1F-4170-9B8D-3922B9355A50}"/>
              </a:ext>
            </a:extLst>
          </p:cNvPr>
          <p:cNvSpPr/>
          <p:nvPr/>
        </p:nvSpPr>
        <p:spPr>
          <a:xfrm>
            <a:off x="304781" y="5503596"/>
            <a:ext cx="260788" cy="13039"/>
          </a:xfrm>
          <a:custGeom>
            <a:avLst/>
            <a:gdLst>
              <a:gd name="connsiteX0" fmla="*/ 0 w 260787"/>
              <a:gd name="connsiteY0" fmla="*/ 20305 h 13039"/>
              <a:gd name="connsiteX1" fmla="*/ 137826 w 260787"/>
              <a:gd name="connsiteY1" fmla="*/ 224 h 13039"/>
              <a:gd name="connsiteX2" fmla="*/ 268220 w 260787"/>
              <a:gd name="connsiteY2" fmla="*/ 17045 h 13039"/>
            </a:gdLst>
            <a:ahLst/>
            <a:cxnLst>
              <a:cxn ang="0">
                <a:pos x="connsiteX0" y="connsiteY0"/>
              </a:cxn>
              <a:cxn ang="0">
                <a:pos x="connsiteX1" y="connsiteY1"/>
              </a:cxn>
              <a:cxn ang="0">
                <a:pos x="connsiteX2" y="connsiteY2"/>
              </a:cxn>
            </a:cxnLst>
            <a:rect l="l" t="t" r="r" b="b"/>
            <a:pathLst>
              <a:path w="260787" h="13039">
                <a:moveTo>
                  <a:pt x="0" y="20305"/>
                </a:moveTo>
                <a:cubicBezTo>
                  <a:pt x="22949" y="8439"/>
                  <a:pt x="76020" y="224"/>
                  <a:pt x="137826" y="224"/>
                </a:cubicBezTo>
                <a:cubicBezTo>
                  <a:pt x="181914" y="-1236"/>
                  <a:pt x="225946" y="4449"/>
                  <a:pt x="268220" y="17045"/>
                </a:cubicBezTo>
              </a:path>
            </a:pathLst>
          </a:custGeom>
          <a:noFill/>
          <a:ln w="6436" cap="rnd">
            <a:solidFill>
              <a:schemeClr val="bg1"/>
            </a:solidFill>
            <a:prstDash val="solid"/>
            <a:round/>
          </a:ln>
        </p:spPr>
        <p:txBody>
          <a:bodyPr rtlCol="0" anchor="ctr"/>
          <a:lstStyle/>
          <a:p>
            <a:endParaRPr lang="en-GB"/>
          </a:p>
        </p:txBody>
      </p:sp>
      <p:sp>
        <p:nvSpPr>
          <p:cNvPr id="19" name="Freeform: Shape 18">
            <a:extLst>
              <a:ext uri="{FF2B5EF4-FFF2-40B4-BE49-F238E27FC236}">
                <a16:creationId xmlns:a16="http://schemas.microsoft.com/office/drawing/2014/main" id="{CF51970D-1F1A-4183-85DF-4F063F50768A}"/>
              </a:ext>
            </a:extLst>
          </p:cNvPr>
          <p:cNvSpPr/>
          <p:nvPr/>
        </p:nvSpPr>
        <p:spPr>
          <a:xfrm>
            <a:off x="404375" y="3316300"/>
            <a:ext cx="143433" cy="104315"/>
          </a:xfrm>
          <a:custGeom>
            <a:avLst/>
            <a:gdLst>
              <a:gd name="connsiteX0" fmla="*/ 418 w 143433"/>
              <a:gd name="connsiteY0" fmla="*/ 38630 h 104315"/>
              <a:gd name="connsiteX1" fmla="*/ 24671 w 143433"/>
              <a:gd name="connsiteY1" fmla="*/ 89353 h 104315"/>
              <a:gd name="connsiteX2" fmla="*/ 144633 w 143433"/>
              <a:gd name="connsiteY2" fmla="*/ 47888 h 104315"/>
              <a:gd name="connsiteX3" fmla="*/ 102907 w 143433"/>
              <a:gd name="connsiteY3" fmla="*/ 32110 h 104315"/>
              <a:gd name="connsiteX4" fmla="*/ 6938 w 143433"/>
              <a:gd name="connsiteY4" fmla="*/ 13464 h 10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33" h="104315">
                <a:moveTo>
                  <a:pt x="418" y="38630"/>
                </a:moveTo>
                <a:cubicBezTo>
                  <a:pt x="418" y="38630"/>
                  <a:pt x="-5189" y="63926"/>
                  <a:pt x="24671" y="89353"/>
                </a:cubicBezTo>
                <a:cubicBezTo>
                  <a:pt x="68353" y="126385"/>
                  <a:pt x="133420" y="94699"/>
                  <a:pt x="144633" y="47888"/>
                </a:cubicBezTo>
                <a:cubicBezTo>
                  <a:pt x="144633" y="47888"/>
                  <a:pt x="126900" y="54407"/>
                  <a:pt x="102907" y="32110"/>
                </a:cubicBezTo>
                <a:cubicBezTo>
                  <a:pt x="83609" y="14116"/>
                  <a:pt x="57400" y="-18483"/>
                  <a:pt x="6938" y="13464"/>
                </a:cubicBezTo>
              </a:path>
            </a:pathLst>
          </a:custGeom>
          <a:noFill/>
          <a:ln w="6436" cap="rnd">
            <a:solidFill>
              <a:schemeClr val="bg1"/>
            </a:solidFill>
            <a:prstDash val="solid"/>
            <a:round/>
          </a:ln>
        </p:spPr>
        <p:txBody>
          <a:bodyPr rtlCol="0" anchor="ctr"/>
          <a:lstStyle/>
          <a:p>
            <a:endParaRPr lang="en-GB"/>
          </a:p>
        </p:txBody>
      </p:sp>
      <p:sp>
        <p:nvSpPr>
          <p:cNvPr id="20" name="Freeform: Shape 19">
            <a:extLst>
              <a:ext uri="{FF2B5EF4-FFF2-40B4-BE49-F238E27FC236}">
                <a16:creationId xmlns:a16="http://schemas.microsoft.com/office/drawing/2014/main" id="{A8F68E56-19CF-4234-ADA1-0B4934581FEC}"/>
              </a:ext>
            </a:extLst>
          </p:cNvPr>
          <p:cNvSpPr/>
          <p:nvPr/>
        </p:nvSpPr>
        <p:spPr>
          <a:xfrm>
            <a:off x="390841" y="3479847"/>
            <a:ext cx="208630" cy="156473"/>
          </a:xfrm>
          <a:custGeom>
            <a:avLst/>
            <a:gdLst>
              <a:gd name="connsiteX0" fmla="*/ 0 w 208630"/>
              <a:gd name="connsiteY0" fmla="*/ 59981 h 156472"/>
              <a:gd name="connsiteX1" fmla="*/ 112008 w 208630"/>
              <a:gd name="connsiteY1" fmla="*/ 0 h 156472"/>
              <a:gd name="connsiteX2" fmla="*/ 112008 w 208630"/>
              <a:gd name="connsiteY2" fmla="*/ 54635 h 156472"/>
              <a:gd name="connsiteX3" fmla="*/ 214237 w 208630"/>
              <a:gd name="connsiteY3" fmla="*/ 0 h 156472"/>
              <a:gd name="connsiteX4" fmla="*/ 214237 w 208630"/>
              <a:gd name="connsiteY4" fmla="*/ 169381 h 15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30" h="156472">
                <a:moveTo>
                  <a:pt x="0" y="59981"/>
                </a:moveTo>
                <a:lnTo>
                  <a:pt x="112008" y="0"/>
                </a:lnTo>
                <a:lnTo>
                  <a:pt x="112008" y="54635"/>
                </a:lnTo>
                <a:lnTo>
                  <a:pt x="214237" y="0"/>
                </a:lnTo>
                <a:lnTo>
                  <a:pt x="214237" y="169381"/>
                </a:lnTo>
              </a:path>
            </a:pathLst>
          </a:custGeom>
          <a:noFill/>
          <a:ln w="6436" cap="rnd">
            <a:solidFill>
              <a:schemeClr val="bg1"/>
            </a:solidFill>
            <a:prstDash val="solid"/>
            <a:round/>
          </a:ln>
        </p:spPr>
        <p:txBody>
          <a:bodyPr rtlCol="0" anchor="ctr"/>
          <a:lstStyle/>
          <a:p>
            <a:endParaRPr lang="en-GB"/>
          </a:p>
        </p:txBody>
      </p:sp>
      <p:sp>
        <p:nvSpPr>
          <p:cNvPr id="21" name="Freeform: Shape 20">
            <a:extLst>
              <a:ext uri="{FF2B5EF4-FFF2-40B4-BE49-F238E27FC236}">
                <a16:creationId xmlns:a16="http://schemas.microsoft.com/office/drawing/2014/main" id="{C768E3BF-04FC-4E42-AA95-099277B00608}"/>
              </a:ext>
            </a:extLst>
          </p:cNvPr>
          <p:cNvSpPr/>
          <p:nvPr/>
        </p:nvSpPr>
        <p:spPr>
          <a:xfrm>
            <a:off x="402968" y="3569167"/>
            <a:ext cx="26079" cy="39118"/>
          </a:xfrm>
          <a:custGeom>
            <a:avLst/>
            <a:gdLst>
              <a:gd name="connsiteX0" fmla="*/ 35076 w 26078"/>
              <a:gd name="connsiteY0" fmla="*/ 41596 h 39118"/>
              <a:gd name="connsiteX1" fmla="*/ 0 w 26078"/>
              <a:gd name="connsiteY1" fmla="*/ 41596 h 39118"/>
              <a:gd name="connsiteX2" fmla="*/ 0 w 26078"/>
              <a:gd name="connsiteY2" fmla="*/ 16951 h 39118"/>
              <a:gd name="connsiteX3" fmla="*/ 17603 w 26078"/>
              <a:gd name="connsiteY3" fmla="*/ 0 h 39118"/>
              <a:gd name="connsiteX4" fmla="*/ 17603 w 26078"/>
              <a:gd name="connsiteY4" fmla="*/ 0 h 39118"/>
              <a:gd name="connsiteX5" fmla="*/ 35076 w 26078"/>
              <a:gd name="connsiteY5" fmla="*/ 17473 h 3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78" h="39118">
                <a:moveTo>
                  <a:pt x="35076" y="41596"/>
                </a:moveTo>
                <a:lnTo>
                  <a:pt x="0" y="41596"/>
                </a:lnTo>
                <a:lnTo>
                  <a:pt x="0" y="16951"/>
                </a:lnTo>
                <a:cubicBezTo>
                  <a:pt x="351" y="7485"/>
                  <a:pt x="8130" y="-13"/>
                  <a:pt x="17603" y="0"/>
                </a:cubicBezTo>
                <a:lnTo>
                  <a:pt x="17603" y="0"/>
                </a:lnTo>
                <a:cubicBezTo>
                  <a:pt x="27254" y="0"/>
                  <a:pt x="35076" y="7824"/>
                  <a:pt x="35076" y="17473"/>
                </a:cubicBezTo>
                <a:close/>
              </a:path>
            </a:pathLst>
          </a:custGeom>
          <a:noFill/>
          <a:ln w="6436" cap="rnd">
            <a:solidFill>
              <a:schemeClr val="bg1"/>
            </a:solidFill>
            <a:prstDash val="solid"/>
            <a:round/>
          </a:ln>
        </p:spPr>
        <p:txBody>
          <a:bodyPr rtlCol="0" anchor="ctr"/>
          <a:lstStyle/>
          <a:p>
            <a:endParaRPr lang="en-GB"/>
          </a:p>
        </p:txBody>
      </p:sp>
      <p:sp>
        <p:nvSpPr>
          <p:cNvPr id="22" name="Freeform: Shape 21">
            <a:extLst>
              <a:ext uri="{FF2B5EF4-FFF2-40B4-BE49-F238E27FC236}">
                <a16:creationId xmlns:a16="http://schemas.microsoft.com/office/drawing/2014/main" id="{0D2C5C43-AC00-49F1-8533-95E4E2AEC4AF}"/>
              </a:ext>
            </a:extLst>
          </p:cNvPr>
          <p:cNvSpPr/>
          <p:nvPr/>
        </p:nvSpPr>
        <p:spPr>
          <a:xfrm>
            <a:off x="469990" y="3569159"/>
            <a:ext cx="26079" cy="39118"/>
          </a:xfrm>
          <a:custGeom>
            <a:avLst/>
            <a:gdLst>
              <a:gd name="connsiteX0" fmla="*/ 35597 w 26078"/>
              <a:gd name="connsiteY0" fmla="*/ 41604 h 39118"/>
              <a:gd name="connsiteX1" fmla="*/ 0 w 26078"/>
              <a:gd name="connsiteY1" fmla="*/ 41604 h 39118"/>
              <a:gd name="connsiteX2" fmla="*/ 0 w 26078"/>
              <a:gd name="connsiteY2" fmla="*/ 16959 h 39118"/>
              <a:gd name="connsiteX3" fmla="*/ 17979 w 26078"/>
              <a:gd name="connsiteY3" fmla="*/ 8 h 39118"/>
              <a:gd name="connsiteX4" fmla="*/ 17994 w 26078"/>
              <a:gd name="connsiteY4" fmla="*/ 8 h 39118"/>
              <a:gd name="connsiteX5" fmla="*/ 17994 w 26078"/>
              <a:gd name="connsiteY5" fmla="*/ 8 h 39118"/>
              <a:gd name="connsiteX6" fmla="*/ 35597 w 26078"/>
              <a:gd name="connsiteY6" fmla="*/ 17481 h 3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8" h="39118">
                <a:moveTo>
                  <a:pt x="35597" y="41604"/>
                </a:moveTo>
                <a:lnTo>
                  <a:pt x="0" y="41604"/>
                </a:lnTo>
                <a:lnTo>
                  <a:pt x="0" y="16959"/>
                </a:lnTo>
                <a:cubicBezTo>
                  <a:pt x="284" y="7310"/>
                  <a:pt x="8333" y="-279"/>
                  <a:pt x="17979" y="8"/>
                </a:cubicBezTo>
                <a:cubicBezTo>
                  <a:pt x="17984" y="8"/>
                  <a:pt x="17989" y="8"/>
                  <a:pt x="17994" y="8"/>
                </a:cubicBezTo>
                <a:lnTo>
                  <a:pt x="17994" y="8"/>
                </a:lnTo>
                <a:cubicBezTo>
                  <a:pt x="27666" y="8"/>
                  <a:pt x="35526" y="7805"/>
                  <a:pt x="35597" y="17481"/>
                </a:cubicBezTo>
                <a:close/>
              </a:path>
            </a:pathLst>
          </a:custGeom>
          <a:noFill/>
          <a:ln w="6436" cap="rnd">
            <a:solidFill>
              <a:schemeClr val="bg1"/>
            </a:solidFill>
            <a:prstDash val="solid"/>
            <a:round/>
          </a:ln>
        </p:spPr>
        <p:txBody>
          <a:bodyPr rtlCol="0" anchor="ctr"/>
          <a:lstStyle/>
          <a:p>
            <a:endParaRPr lang="en-GB"/>
          </a:p>
        </p:txBody>
      </p:sp>
      <p:sp>
        <p:nvSpPr>
          <p:cNvPr id="23" name="Freeform: Shape 22">
            <a:extLst>
              <a:ext uri="{FF2B5EF4-FFF2-40B4-BE49-F238E27FC236}">
                <a16:creationId xmlns:a16="http://schemas.microsoft.com/office/drawing/2014/main" id="{76A2B88D-A4C5-4EB4-9521-072F03CE4760}"/>
              </a:ext>
            </a:extLst>
          </p:cNvPr>
          <p:cNvSpPr/>
          <p:nvPr/>
        </p:nvSpPr>
        <p:spPr>
          <a:xfrm>
            <a:off x="537925" y="3569166"/>
            <a:ext cx="26079" cy="39118"/>
          </a:xfrm>
          <a:custGeom>
            <a:avLst/>
            <a:gdLst>
              <a:gd name="connsiteX0" fmla="*/ 35076 w 26078"/>
              <a:gd name="connsiteY0" fmla="*/ 41596 h 39118"/>
              <a:gd name="connsiteX1" fmla="*/ 0 w 26078"/>
              <a:gd name="connsiteY1" fmla="*/ 41596 h 39118"/>
              <a:gd name="connsiteX2" fmla="*/ 0 w 26078"/>
              <a:gd name="connsiteY2" fmla="*/ 16952 h 39118"/>
              <a:gd name="connsiteX3" fmla="*/ 17473 w 26078"/>
              <a:gd name="connsiteY3" fmla="*/ 1 h 39118"/>
              <a:gd name="connsiteX4" fmla="*/ 17473 w 26078"/>
              <a:gd name="connsiteY4" fmla="*/ 1 h 39118"/>
              <a:gd name="connsiteX5" fmla="*/ 35076 w 26078"/>
              <a:gd name="connsiteY5" fmla="*/ 17343 h 39118"/>
              <a:gd name="connsiteX6" fmla="*/ 35076 w 26078"/>
              <a:gd name="connsiteY6" fmla="*/ 17473 h 3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8" h="39118">
                <a:moveTo>
                  <a:pt x="35076" y="41596"/>
                </a:moveTo>
                <a:lnTo>
                  <a:pt x="0" y="41596"/>
                </a:lnTo>
                <a:lnTo>
                  <a:pt x="0" y="16952"/>
                </a:lnTo>
                <a:cubicBezTo>
                  <a:pt x="282" y="7511"/>
                  <a:pt x="8023" y="1"/>
                  <a:pt x="17473" y="1"/>
                </a:cubicBezTo>
                <a:lnTo>
                  <a:pt x="17473" y="1"/>
                </a:lnTo>
                <a:cubicBezTo>
                  <a:pt x="27122" y="-78"/>
                  <a:pt x="35003" y="7694"/>
                  <a:pt x="35076" y="17343"/>
                </a:cubicBezTo>
                <a:cubicBezTo>
                  <a:pt x="35076" y="17382"/>
                  <a:pt x="35076" y="17434"/>
                  <a:pt x="35076" y="17473"/>
                </a:cubicBezTo>
                <a:close/>
              </a:path>
            </a:pathLst>
          </a:custGeom>
          <a:noFill/>
          <a:ln w="6436" cap="rnd">
            <a:solidFill>
              <a:schemeClr val="bg1"/>
            </a:solidFill>
            <a:prstDash val="solid"/>
            <a:round/>
          </a:ln>
        </p:spPr>
        <p:txBody>
          <a:bodyPr rtlCol="0" anchor="ctr"/>
          <a:lstStyle/>
          <a:p>
            <a:endParaRPr lang="en-GB"/>
          </a:p>
        </p:txBody>
      </p:sp>
      <p:sp>
        <p:nvSpPr>
          <p:cNvPr id="24" name="Freeform: Shape 23">
            <a:extLst>
              <a:ext uri="{FF2B5EF4-FFF2-40B4-BE49-F238E27FC236}">
                <a16:creationId xmlns:a16="http://schemas.microsoft.com/office/drawing/2014/main" id="{16A7A085-1243-4460-B267-980C93125CE3}"/>
              </a:ext>
            </a:extLst>
          </p:cNvPr>
          <p:cNvSpPr/>
          <p:nvPr/>
        </p:nvSpPr>
        <p:spPr>
          <a:xfrm>
            <a:off x="271400" y="3649229"/>
            <a:ext cx="339024" cy="13039"/>
          </a:xfrm>
          <a:custGeom>
            <a:avLst/>
            <a:gdLst>
              <a:gd name="connsiteX0" fmla="*/ 347630 w 339023"/>
              <a:gd name="connsiteY0" fmla="*/ 0 h 0"/>
              <a:gd name="connsiteX1" fmla="*/ 0 w 339023"/>
              <a:gd name="connsiteY1" fmla="*/ 0 h 0"/>
            </a:gdLst>
            <a:ahLst/>
            <a:cxnLst>
              <a:cxn ang="0">
                <a:pos x="connsiteX0" y="connsiteY0"/>
              </a:cxn>
              <a:cxn ang="0">
                <a:pos x="connsiteX1" y="connsiteY1"/>
              </a:cxn>
            </a:cxnLst>
            <a:rect l="l" t="t" r="r" b="b"/>
            <a:pathLst>
              <a:path w="339023">
                <a:moveTo>
                  <a:pt x="347630" y="0"/>
                </a:moveTo>
                <a:lnTo>
                  <a:pt x="0" y="0"/>
                </a:lnTo>
              </a:path>
            </a:pathLst>
          </a:custGeom>
          <a:ln w="6436" cap="rnd">
            <a:solidFill>
              <a:schemeClr val="bg1"/>
            </a:solidFill>
            <a:prstDash val="solid"/>
            <a:round/>
          </a:ln>
        </p:spPr>
        <p:txBody>
          <a:bodyPr rtlCol="0" anchor="ctr"/>
          <a:lstStyle/>
          <a:p>
            <a:endParaRPr lang="en-GB"/>
          </a:p>
        </p:txBody>
      </p:sp>
      <p:sp>
        <p:nvSpPr>
          <p:cNvPr id="25" name="Freeform: Shape 24">
            <a:extLst>
              <a:ext uri="{FF2B5EF4-FFF2-40B4-BE49-F238E27FC236}">
                <a16:creationId xmlns:a16="http://schemas.microsoft.com/office/drawing/2014/main" id="{BC8B4968-A638-4D07-BBD3-72DB3ADEB61F}"/>
              </a:ext>
            </a:extLst>
          </p:cNvPr>
          <p:cNvSpPr/>
          <p:nvPr/>
        </p:nvSpPr>
        <p:spPr>
          <a:xfrm>
            <a:off x="287439" y="3391962"/>
            <a:ext cx="78236" cy="247748"/>
          </a:xfrm>
          <a:custGeom>
            <a:avLst/>
            <a:gdLst>
              <a:gd name="connsiteX0" fmla="*/ 0 w 78236"/>
              <a:gd name="connsiteY0" fmla="*/ 257137 h 247748"/>
              <a:gd name="connsiteX1" fmla="*/ 19950 w 78236"/>
              <a:gd name="connsiteY1" fmla="*/ 5085 h 247748"/>
              <a:gd name="connsiteX2" fmla="*/ 19950 w 78236"/>
              <a:gd name="connsiteY2" fmla="*/ 5085 h 247748"/>
              <a:gd name="connsiteX3" fmla="*/ 66110 w 78236"/>
              <a:gd name="connsiteY3" fmla="*/ 5085 h 247748"/>
              <a:gd name="connsiteX4" fmla="*/ 66110 w 78236"/>
              <a:gd name="connsiteY4" fmla="*/ 5085 h 247748"/>
              <a:gd name="connsiteX5" fmla="*/ 86060 w 78236"/>
              <a:gd name="connsiteY5" fmla="*/ 257137 h 24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36" h="247748">
                <a:moveTo>
                  <a:pt x="0" y="257137"/>
                </a:moveTo>
                <a:lnTo>
                  <a:pt x="19950" y="5085"/>
                </a:lnTo>
                <a:lnTo>
                  <a:pt x="19950" y="5085"/>
                </a:lnTo>
                <a:cubicBezTo>
                  <a:pt x="34590" y="-1695"/>
                  <a:pt x="51470" y="-1695"/>
                  <a:pt x="66110" y="5085"/>
                </a:cubicBezTo>
                <a:lnTo>
                  <a:pt x="66110" y="5085"/>
                </a:lnTo>
                <a:lnTo>
                  <a:pt x="86060" y="257137"/>
                </a:lnTo>
              </a:path>
            </a:pathLst>
          </a:custGeom>
          <a:noFill/>
          <a:ln w="6436" cap="rnd">
            <a:solidFill>
              <a:schemeClr val="bg1"/>
            </a:solidFill>
            <a:prstDash val="solid"/>
            <a:round/>
          </a:ln>
        </p:spPr>
        <p:txBody>
          <a:bodyPr rtlCol="0" anchor="ctr"/>
          <a:lstStyle/>
          <a:p>
            <a:endParaRPr lang="en-GB"/>
          </a:p>
        </p:txBody>
      </p:sp>
      <p:sp>
        <p:nvSpPr>
          <p:cNvPr id="26" name="Freeform: Shape 25">
            <a:extLst>
              <a:ext uri="{FF2B5EF4-FFF2-40B4-BE49-F238E27FC236}">
                <a16:creationId xmlns:a16="http://schemas.microsoft.com/office/drawing/2014/main" id="{2339614C-C732-46F8-B072-4B2B3FFDD78B}"/>
              </a:ext>
            </a:extLst>
          </p:cNvPr>
          <p:cNvSpPr/>
          <p:nvPr/>
        </p:nvSpPr>
        <p:spPr>
          <a:xfrm>
            <a:off x="335163" y="3347938"/>
            <a:ext cx="104315" cy="13039"/>
          </a:xfrm>
          <a:custGeom>
            <a:avLst/>
            <a:gdLst>
              <a:gd name="connsiteX0" fmla="*/ 0 w 104315"/>
              <a:gd name="connsiteY0" fmla="*/ 18597 h 13039"/>
              <a:gd name="connsiteX1" fmla="*/ 52158 w 104315"/>
              <a:gd name="connsiteY1" fmla="*/ 81 h 13039"/>
              <a:gd name="connsiteX2" fmla="*/ 114355 w 104315"/>
              <a:gd name="connsiteY2" fmla="*/ 18336 h 13039"/>
            </a:gdLst>
            <a:ahLst/>
            <a:cxnLst>
              <a:cxn ang="0">
                <a:pos x="connsiteX0" y="connsiteY0"/>
              </a:cxn>
              <a:cxn ang="0">
                <a:pos x="connsiteX1" y="connsiteY1"/>
              </a:cxn>
              <a:cxn ang="0">
                <a:pos x="connsiteX2" y="connsiteY2"/>
              </a:cxn>
            </a:cxnLst>
            <a:rect l="l" t="t" r="r" b="b"/>
            <a:pathLst>
              <a:path w="104315" h="13039">
                <a:moveTo>
                  <a:pt x="0" y="18597"/>
                </a:moveTo>
                <a:cubicBezTo>
                  <a:pt x="14973" y="7031"/>
                  <a:pt x="33245" y="550"/>
                  <a:pt x="52158" y="81"/>
                </a:cubicBezTo>
                <a:cubicBezTo>
                  <a:pt x="74330" y="-806"/>
                  <a:pt x="96181" y="5609"/>
                  <a:pt x="114355" y="18336"/>
                </a:cubicBezTo>
              </a:path>
            </a:pathLst>
          </a:custGeom>
          <a:noFill/>
          <a:ln w="6436" cap="rnd">
            <a:solidFill>
              <a:schemeClr val="bg1"/>
            </a:solidFill>
            <a:prstDash val="solid"/>
            <a:round/>
          </a:ln>
        </p:spPr>
        <p:txBody>
          <a:bodyPr rtlCol="0" anchor="ctr"/>
          <a:lstStyle/>
          <a:p>
            <a:endParaRPr lang="en-GB"/>
          </a:p>
        </p:txBody>
      </p:sp>
      <p:sp>
        <p:nvSpPr>
          <p:cNvPr id="27" name="Freeform: Shape 26">
            <a:extLst>
              <a:ext uri="{FF2B5EF4-FFF2-40B4-BE49-F238E27FC236}">
                <a16:creationId xmlns:a16="http://schemas.microsoft.com/office/drawing/2014/main" id="{FDFE12C9-7896-4613-BF46-EBA207343187}"/>
              </a:ext>
            </a:extLst>
          </p:cNvPr>
          <p:cNvSpPr/>
          <p:nvPr/>
        </p:nvSpPr>
        <p:spPr>
          <a:xfrm>
            <a:off x="327339" y="3427690"/>
            <a:ext cx="26079" cy="13039"/>
          </a:xfrm>
          <a:custGeom>
            <a:avLst/>
            <a:gdLst>
              <a:gd name="connsiteX0" fmla="*/ 29469 w 26078"/>
              <a:gd name="connsiteY0" fmla="*/ 0 h 0"/>
              <a:gd name="connsiteX1" fmla="*/ 0 w 26078"/>
              <a:gd name="connsiteY1" fmla="*/ 0 h 0"/>
            </a:gdLst>
            <a:ahLst/>
            <a:cxnLst>
              <a:cxn ang="0">
                <a:pos x="connsiteX0" y="connsiteY0"/>
              </a:cxn>
              <a:cxn ang="0">
                <a:pos x="connsiteX1" y="connsiteY1"/>
              </a:cxn>
            </a:cxnLst>
            <a:rect l="l" t="t" r="r" b="b"/>
            <a:pathLst>
              <a:path w="26078">
                <a:moveTo>
                  <a:pt x="29469" y="0"/>
                </a:moveTo>
                <a:lnTo>
                  <a:pt x="0" y="0"/>
                </a:lnTo>
              </a:path>
            </a:pathLst>
          </a:custGeom>
          <a:ln w="6436" cap="rnd">
            <a:solidFill>
              <a:schemeClr val="bg1"/>
            </a:solidFill>
            <a:prstDash val="solid"/>
            <a:round/>
          </a:ln>
        </p:spPr>
        <p:txBody>
          <a:bodyPr rtlCol="0" anchor="ctr"/>
          <a:lstStyle/>
          <a:p>
            <a:endParaRPr lang="en-GB"/>
          </a:p>
        </p:txBody>
      </p:sp>
      <p:sp>
        <p:nvSpPr>
          <p:cNvPr id="28" name="Freeform: Shape 27">
            <a:extLst>
              <a:ext uri="{FF2B5EF4-FFF2-40B4-BE49-F238E27FC236}">
                <a16:creationId xmlns:a16="http://schemas.microsoft.com/office/drawing/2014/main" id="{D3D4D532-D8C9-4953-BE55-6393F9C8C92B}"/>
              </a:ext>
            </a:extLst>
          </p:cNvPr>
          <p:cNvSpPr/>
          <p:nvPr/>
        </p:nvSpPr>
        <p:spPr>
          <a:xfrm>
            <a:off x="349245" y="4119298"/>
            <a:ext cx="104315" cy="104315"/>
          </a:xfrm>
          <a:custGeom>
            <a:avLst/>
            <a:gdLst>
              <a:gd name="connsiteX0" fmla="*/ 14735 w 104315"/>
              <a:gd name="connsiteY0" fmla="*/ 98578 h 104315"/>
              <a:gd name="connsiteX1" fmla="*/ 63371 w 104315"/>
              <a:gd name="connsiteY1" fmla="*/ 106793 h 104315"/>
              <a:gd name="connsiteX2" fmla="*/ 94275 w 104315"/>
              <a:gd name="connsiteY2" fmla="*/ 0 h 104315"/>
              <a:gd name="connsiteX3" fmla="*/ 61807 w 104315"/>
              <a:gd name="connsiteY3" fmla="*/ 21906 h 104315"/>
              <a:gd name="connsiteX4" fmla="*/ 0 w 104315"/>
              <a:gd name="connsiteY4" fmla="*/ 81235 h 10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15" h="104315">
                <a:moveTo>
                  <a:pt x="14735" y="98578"/>
                </a:moveTo>
                <a:cubicBezTo>
                  <a:pt x="14735" y="98578"/>
                  <a:pt x="30121" y="115399"/>
                  <a:pt x="63371" y="106793"/>
                </a:cubicBezTo>
                <a:cubicBezTo>
                  <a:pt x="111878" y="93753"/>
                  <a:pt x="122049" y="31816"/>
                  <a:pt x="94275" y="0"/>
                </a:cubicBezTo>
                <a:cubicBezTo>
                  <a:pt x="94275" y="0"/>
                  <a:pt x="89841" y="16039"/>
                  <a:pt x="61807" y="21906"/>
                </a:cubicBezTo>
                <a:cubicBezTo>
                  <a:pt x="39249" y="26731"/>
                  <a:pt x="2738" y="28947"/>
                  <a:pt x="0" y="81235"/>
                </a:cubicBezTo>
              </a:path>
            </a:pathLst>
          </a:custGeom>
          <a:noFill/>
          <a:ln w="6436" cap="rnd">
            <a:solidFill>
              <a:schemeClr val="bg1"/>
            </a:solidFill>
            <a:prstDash val="solid"/>
            <a:round/>
          </a:ln>
        </p:spPr>
        <p:txBody>
          <a:bodyPr rtlCol="0" anchor="ctr"/>
          <a:lstStyle/>
          <a:p>
            <a:endParaRPr lang="en-GB"/>
          </a:p>
        </p:txBody>
      </p:sp>
      <p:sp>
        <p:nvSpPr>
          <p:cNvPr id="29" name="Freeform: Shape 28">
            <a:extLst>
              <a:ext uri="{FF2B5EF4-FFF2-40B4-BE49-F238E27FC236}">
                <a16:creationId xmlns:a16="http://schemas.microsoft.com/office/drawing/2014/main" id="{985CDE62-8EBC-4D1C-8652-EEA564C90FFB}"/>
              </a:ext>
            </a:extLst>
          </p:cNvPr>
          <p:cNvSpPr/>
          <p:nvPr/>
        </p:nvSpPr>
        <p:spPr>
          <a:xfrm>
            <a:off x="350028" y="4193753"/>
            <a:ext cx="39118" cy="39118"/>
          </a:xfrm>
          <a:custGeom>
            <a:avLst/>
            <a:gdLst>
              <a:gd name="connsiteX0" fmla="*/ 47203 w 39118"/>
              <a:gd name="connsiteY0" fmla="*/ 0 h 39118"/>
              <a:gd name="connsiteX1" fmla="*/ 2608 w 39118"/>
              <a:gd name="connsiteY1" fmla="*/ 35337 h 39118"/>
              <a:gd name="connsiteX2" fmla="*/ 0 w 39118"/>
              <a:gd name="connsiteY2" fmla="*/ 39249 h 39118"/>
            </a:gdLst>
            <a:ahLst/>
            <a:cxnLst>
              <a:cxn ang="0">
                <a:pos x="connsiteX0" y="connsiteY0"/>
              </a:cxn>
              <a:cxn ang="0">
                <a:pos x="connsiteX1" y="connsiteY1"/>
              </a:cxn>
              <a:cxn ang="0">
                <a:pos x="connsiteX2" y="connsiteY2"/>
              </a:cxn>
            </a:cxnLst>
            <a:rect l="l" t="t" r="r" b="b"/>
            <a:pathLst>
              <a:path w="39118" h="39118">
                <a:moveTo>
                  <a:pt x="47203" y="0"/>
                </a:moveTo>
                <a:cubicBezTo>
                  <a:pt x="28884" y="6598"/>
                  <a:pt x="13223" y="19012"/>
                  <a:pt x="2608" y="35337"/>
                </a:cubicBezTo>
                <a:lnTo>
                  <a:pt x="0" y="39249"/>
                </a:lnTo>
              </a:path>
            </a:pathLst>
          </a:custGeom>
          <a:noFill/>
          <a:ln w="6436" cap="rnd">
            <a:solidFill>
              <a:schemeClr val="bg1"/>
            </a:solidFill>
            <a:prstDash val="solid"/>
            <a:round/>
          </a:ln>
        </p:spPr>
        <p:txBody>
          <a:bodyPr rtlCol="0" anchor="ctr"/>
          <a:lstStyle/>
          <a:p>
            <a:endParaRPr lang="en-GB"/>
          </a:p>
        </p:txBody>
      </p:sp>
      <p:sp>
        <p:nvSpPr>
          <p:cNvPr id="30" name="Freeform: Shape 29">
            <a:extLst>
              <a:ext uri="{FF2B5EF4-FFF2-40B4-BE49-F238E27FC236}">
                <a16:creationId xmlns:a16="http://schemas.microsoft.com/office/drawing/2014/main" id="{CEA0B6DA-895C-4B8F-871F-177DAA9D72C3}"/>
              </a:ext>
            </a:extLst>
          </p:cNvPr>
          <p:cNvSpPr/>
          <p:nvPr/>
        </p:nvSpPr>
        <p:spPr>
          <a:xfrm>
            <a:off x="494765" y="4021764"/>
            <a:ext cx="91276" cy="234709"/>
          </a:xfrm>
          <a:custGeom>
            <a:avLst/>
            <a:gdLst>
              <a:gd name="connsiteX0" fmla="*/ 0 w 91275"/>
              <a:gd name="connsiteY0" fmla="*/ 132741 h 234708"/>
              <a:gd name="connsiteX1" fmla="*/ 20733 w 91275"/>
              <a:gd name="connsiteY1" fmla="*/ 143564 h 234708"/>
              <a:gd name="connsiteX2" fmla="*/ 38857 w 91275"/>
              <a:gd name="connsiteY2" fmla="*/ 173293 h 234708"/>
              <a:gd name="connsiteX3" fmla="*/ 38857 w 91275"/>
              <a:gd name="connsiteY3" fmla="*/ 210716 h 234708"/>
              <a:gd name="connsiteX4" fmla="*/ 68457 w 91275"/>
              <a:gd name="connsiteY4" fmla="*/ 240186 h 234708"/>
              <a:gd name="connsiteX5" fmla="*/ 68457 w 91275"/>
              <a:gd name="connsiteY5" fmla="*/ 240186 h 234708"/>
              <a:gd name="connsiteX6" fmla="*/ 97926 w 91275"/>
              <a:gd name="connsiteY6" fmla="*/ 210716 h 234708"/>
              <a:gd name="connsiteX7" fmla="*/ 97926 w 91275"/>
              <a:gd name="connsiteY7" fmla="*/ 64284 h 234708"/>
              <a:gd name="connsiteX8" fmla="*/ 88146 w 91275"/>
              <a:gd name="connsiteY8" fmla="*/ 40422 h 234708"/>
              <a:gd name="connsiteX9" fmla="*/ 47724 w 91275"/>
              <a:gd name="connsiteY9" fmla="*/ 0 h 2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75" h="234708">
                <a:moveTo>
                  <a:pt x="0" y="132741"/>
                </a:moveTo>
                <a:lnTo>
                  <a:pt x="20733" y="143564"/>
                </a:lnTo>
                <a:cubicBezTo>
                  <a:pt x="31853" y="149314"/>
                  <a:pt x="38842" y="160776"/>
                  <a:pt x="38857" y="173293"/>
                </a:cubicBezTo>
                <a:lnTo>
                  <a:pt x="38857" y="210716"/>
                </a:lnTo>
                <a:cubicBezTo>
                  <a:pt x="38929" y="227016"/>
                  <a:pt x="52160" y="240186"/>
                  <a:pt x="68457" y="240186"/>
                </a:cubicBezTo>
                <a:lnTo>
                  <a:pt x="68457" y="240186"/>
                </a:lnTo>
                <a:cubicBezTo>
                  <a:pt x="84732" y="240186"/>
                  <a:pt x="97926" y="226990"/>
                  <a:pt x="97926" y="210716"/>
                </a:cubicBezTo>
                <a:lnTo>
                  <a:pt x="97926" y="64284"/>
                </a:lnTo>
                <a:cubicBezTo>
                  <a:pt x="97909" y="55352"/>
                  <a:pt x="94399" y="46799"/>
                  <a:pt x="88146" y="40422"/>
                </a:cubicBezTo>
                <a:lnTo>
                  <a:pt x="47724" y="0"/>
                </a:lnTo>
              </a:path>
            </a:pathLst>
          </a:custGeom>
          <a:noFill/>
          <a:ln w="6436" cap="rnd">
            <a:solidFill>
              <a:schemeClr val="bg1"/>
            </a:solidFill>
            <a:prstDash val="solid"/>
            <a:round/>
          </a:ln>
        </p:spPr>
        <p:txBody>
          <a:bodyPr rtlCol="0" anchor="ctr"/>
          <a:lstStyle/>
          <a:p>
            <a:endParaRPr lang="en-GB"/>
          </a:p>
        </p:txBody>
      </p:sp>
      <p:sp>
        <p:nvSpPr>
          <p:cNvPr id="31" name="Freeform: Shape 30">
            <a:extLst>
              <a:ext uri="{FF2B5EF4-FFF2-40B4-BE49-F238E27FC236}">
                <a16:creationId xmlns:a16="http://schemas.microsoft.com/office/drawing/2014/main" id="{55EF276A-FE97-4853-9119-8DD276B83B5D}"/>
              </a:ext>
            </a:extLst>
          </p:cNvPr>
          <p:cNvSpPr/>
          <p:nvPr/>
        </p:nvSpPr>
        <p:spPr>
          <a:xfrm>
            <a:off x="297870" y="3948650"/>
            <a:ext cx="195591" cy="312945"/>
          </a:xfrm>
          <a:custGeom>
            <a:avLst/>
            <a:gdLst>
              <a:gd name="connsiteX0" fmla="*/ 193374 w 195590"/>
              <a:gd name="connsiteY0" fmla="*/ 325687 h 312945"/>
              <a:gd name="connsiteX1" fmla="*/ 193374 w 195590"/>
              <a:gd name="connsiteY1" fmla="*/ 188643 h 312945"/>
              <a:gd name="connsiteX2" fmla="*/ 195069 w 195590"/>
              <a:gd name="connsiteY2" fmla="*/ 181471 h 312945"/>
              <a:gd name="connsiteX3" fmla="*/ 205370 w 195590"/>
              <a:gd name="connsiteY3" fmla="*/ 159435 h 312945"/>
              <a:gd name="connsiteX4" fmla="*/ 206935 w 195590"/>
              <a:gd name="connsiteY4" fmla="*/ 152263 h 312945"/>
              <a:gd name="connsiteX5" fmla="*/ 206935 w 195590"/>
              <a:gd name="connsiteY5" fmla="*/ 34909 h 312945"/>
              <a:gd name="connsiteX6" fmla="*/ 196895 w 195590"/>
              <a:gd name="connsiteY6" fmla="*/ 19522 h 312945"/>
              <a:gd name="connsiteX7" fmla="*/ 196112 w 195590"/>
              <a:gd name="connsiteY7" fmla="*/ 19522 h 312945"/>
              <a:gd name="connsiteX8" fmla="*/ 23862 w 195590"/>
              <a:gd name="connsiteY8" fmla="*/ 14698 h 312945"/>
              <a:gd name="connsiteX9" fmla="*/ 10823 w 195590"/>
              <a:gd name="connsiteY9" fmla="*/ 19783 h 312945"/>
              <a:gd name="connsiteX10" fmla="*/ 0 w 195590"/>
              <a:gd name="connsiteY10" fmla="*/ 35561 h 312945"/>
              <a:gd name="connsiteX11" fmla="*/ 0 w 195590"/>
              <a:gd name="connsiteY11" fmla="*/ 151872 h 312945"/>
              <a:gd name="connsiteX12" fmla="*/ 1826 w 195590"/>
              <a:gd name="connsiteY12" fmla="*/ 159435 h 312945"/>
              <a:gd name="connsiteX13" fmla="*/ 11736 w 195590"/>
              <a:gd name="connsiteY13" fmla="*/ 179516 h 312945"/>
              <a:gd name="connsiteX14" fmla="*/ 13561 w 195590"/>
              <a:gd name="connsiteY14" fmla="*/ 187079 h 312945"/>
              <a:gd name="connsiteX15" fmla="*/ 13561 w 195590"/>
              <a:gd name="connsiteY15" fmla="*/ 322688 h 31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590" h="312945">
                <a:moveTo>
                  <a:pt x="193374" y="325687"/>
                </a:moveTo>
                <a:lnTo>
                  <a:pt x="193374" y="188643"/>
                </a:lnTo>
                <a:cubicBezTo>
                  <a:pt x="193411" y="186153"/>
                  <a:pt x="193990" y="183714"/>
                  <a:pt x="195069" y="181471"/>
                </a:cubicBezTo>
                <a:lnTo>
                  <a:pt x="205370" y="159435"/>
                </a:lnTo>
                <a:cubicBezTo>
                  <a:pt x="206410" y="157192"/>
                  <a:pt x="206944" y="154741"/>
                  <a:pt x="206935" y="152263"/>
                </a:cubicBezTo>
                <a:lnTo>
                  <a:pt x="206935" y="34909"/>
                </a:lnTo>
                <a:cubicBezTo>
                  <a:pt x="206966" y="28233"/>
                  <a:pt x="203017" y="22182"/>
                  <a:pt x="196895" y="19522"/>
                </a:cubicBezTo>
                <a:lnTo>
                  <a:pt x="196112" y="19522"/>
                </a:lnTo>
                <a:cubicBezTo>
                  <a:pt x="141574" y="-4718"/>
                  <a:pt x="79672" y="-6452"/>
                  <a:pt x="23862" y="14698"/>
                </a:cubicBezTo>
                <a:lnTo>
                  <a:pt x="10823" y="19783"/>
                </a:lnTo>
                <a:cubicBezTo>
                  <a:pt x="4285" y="22274"/>
                  <a:pt x="-26" y="28559"/>
                  <a:pt x="0" y="35561"/>
                </a:cubicBezTo>
                <a:lnTo>
                  <a:pt x="0" y="151872"/>
                </a:lnTo>
                <a:cubicBezTo>
                  <a:pt x="14" y="154506"/>
                  <a:pt x="639" y="157088"/>
                  <a:pt x="1826" y="159435"/>
                </a:cubicBezTo>
                <a:lnTo>
                  <a:pt x="11736" y="179516"/>
                </a:lnTo>
                <a:cubicBezTo>
                  <a:pt x="12922" y="181863"/>
                  <a:pt x="13547" y="184444"/>
                  <a:pt x="13561" y="187079"/>
                </a:cubicBezTo>
                <a:lnTo>
                  <a:pt x="13561" y="322688"/>
                </a:lnTo>
              </a:path>
            </a:pathLst>
          </a:custGeom>
          <a:noFill/>
          <a:ln w="6436" cap="rnd">
            <a:solidFill>
              <a:schemeClr val="bg1"/>
            </a:solidFill>
            <a:prstDash val="solid"/>
            <a:round/>
          </a:ln>
        </p:spPr>
        <p:txBody>
          <a:bodyPr rtlCol="0" anchor="ctr"/>
          <a:lstStyle/>
          <a:p>
            <a:endParaRPr lang="en-GB"/>
          </a:p>
        </p:txBody>
      </p:sp>
      <p:sp>
        <p:nvSpPr>
          <p:cNvPr id="32" name="Freeform: Shape 31">
            <a:extLst>
              <a:ext uri="{FF2B5EF4-FFF2-40B4-BE49-F238E27FC236}">
                <a16:creationId xmlns:a16="http://schemas.microsoft.com/office/drawing/2014/main" id="{51FA4A7E-EE94-490B-9DC5-82B7E403414A}"/>
              </a:ext>
            </a:extLst>
          </p:cNvPr>
          <p:cNvSpPr/>
          <p:nvPr/>
        </p:nvSpPr>
        <p:spPr>
          <a:xfrm>
            <a:off x="298913" y="4274467"/>
            <a:ext cx="195591" cy="13039"/>
          </a:xfrm>
          <a:custGeom>
            <a:avLst/>
            <a:gdLst>
              <a:gd name="connsiteX0" fmla="*/ 204718 w 195590"/>
              <a:gd name="connsiteY0" fmla="*/ 0 h 0"/>
              <a:gd name="connsiteX1" fmla="*/ 0 w 195590"/>
              <a:gd name="connsiteY1" fmla="*/ 0 h 0"/>
            </a:gdLst>
            <a:ahLst/>
            <a:cxnLst>
              <a:cxn ang="0">
                <a:pos x="connsiteX0" y="connsiteY0"/>
              </a:cxn>
              <a:cxn ang="0">
                <a:pos x="connsiteX1" y="connsiteY1"/>
              </a:cxn>
            </a:cxnLst>
            <a:rect l="l" t="t" r="r" b="b"/>
            <a:pathLst>
              <a:path w="195590">
                <a:moveTo>
                  <a:pt x="204718" y="0"/>
                </a:moveTo>
                <a:lnTo>
                  <a:pt x="0" y="0"/>
                </a:lnTo>
              </a:path>
            </a:pathLst>
          </a:custGeom>
          <a:ln w="6436" cap="rnd">
            <a:solidFill>
              <a:schemeClr val="bg1"/>
            </a:solidFill>
            <a:prstDash val="solid"/>
            <a:round/>
          </a:ln>
        </p:spPr>
        <p:txBody>
          <a:bodyPr rtlCol="0" anchor="ctr"/>
          <a:lstStyle/>
          <a:p>
            <a:endParaRPr lang="en-GB"/>
          </a:p>
        </p:txBody>
      </p:sp>
      <p:sp>
        <p:nvSpPr>
          <p:cNvPr id="33" name="Freeform: Shape 32">
            <a:extLst>
              <a:ext uri="{FF2B5EF4-FFF2-40B4-BE49-F238E27FC236}">
                <a16:creationId xmlns:a16="http://schemas.microsoft.com/office/drawing/2014/main" id="{1A2A8F34-01C6-4B93-81D2-4DDA9976E38E}"/>
              </a:ext>
            </a:extLst>
          </p:cNvPr>
          <p:cNvSpPr/>
          <p:nvPr/>
        </p:nvSpPr>
        <p:spPr>
          <a:xfrm>
            <a:off x="329295" y="4002335"/>
            <a:ext cx="130394" cy="78236"/>
          </a:xfrm>
          <a:custGeom>
            <a:avLst/>
            <a:gdLst>
              <a:gd name="connsiteX0" fmla="*/ 102620 w 130393"/>
              <a:gd name="connsiteY0" fmla="*/ 0 h 78236"/>
              <a:gd name="connsiteX1" fmla="*/ 143042 w 130393"/>
              <a:gd name="connsiteY1" fmla="*/ 0 h 78236"/>
              <a:gd name="connsiteX2" fmla="*/ 143042 w 130393"/>
              <a:gd name="connsiteY2" fmla="*/ 80975 h 78236"/>
              <a:gd name="connsiteX3" fmla="*/ 102620 w 130393"/>
              <a:gd name="connsiteY3" fmla="*/ 80975 h 78236"/>
              <a:gd name="connsiteX4" fmla="*/ 40422 w 130393"/>
              <a:gd name="connsiteY4" fmla="*/ 80975 h 78236"/>
              <a:gd name="connsiteX5" fmla="*/ 40422 w 130393"/>
              <a:gd name="connsiteY5" fmla="*/ 0 h 78236"/>
              <a:gd name="connsiteX6" fmla="*/ 0 w 130393"/>
              <a:gd name="connsiteY6" fmla="*/ 0 h 78236"/>
              <a:gd name="connsiteX7" fmla="*/ 40422 w 130393"/>
              <a:gd name="connsiteY7" fmla="*/ 0 h 7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393" h="78236">
                <a:moveTo>
                  <a:pt x="102620" y="0"/>
                </a:moveTo>
                <a:cubicBezTo>
                  <a:pt x="124944" y="0"/>
                  <a:pt x="143042" y="0"/>
                  <a:pt x="143042" y="0"/>
                </a:cubicBezTo>
                <a:lnTo>
                  <a:pt x="143042" y="80975"/>
                </a:lnTo>
                <a:cubicBezTo>
                  <a:pt x="143042" y="80975"/>
                  <a:pt x="124944" y="80975"/>
                  <a:pt x="102620" y="80975"/>
                </a:cubicBezTo>
                <a:lnTo>
                  <a:pt x="40422" y="80975"/>
                </a:lnTo>
                <a:lnTo>
                  <a:pt x="40422" y="0"/>
                </a:lnTo>
                <a:cubicBezTo>
                  <a:pt x="18098" y="0"/>
                  <a:pt x="0" y="0"/>
                  <a:pt x="0" y="0"/>
                </a:cubicBezTo>
                <a:cubicBezTo>
                  <a:pt x="0" y="0"/>
                  <a:pt x="18098" y="0"/>
                  <a:pt x="40422" y="0"/>
                </a:cubicBezTo>
                <a:close/>
              </a:path>
            </a:pathLst>
          </a:custGeom>
          <a:noFill/>
          <a:ln w="6436" cap="rnd">
            <a:solidFill>
              <a:schemeClr val="bg1"/>
            </a:solidFill>
            <a:prstDash val="solid"/>
            <a:round/>
          </a:ln>
        </p:spPr>
        <p:txBody>
          <a:bodyPr rtlCol="0" anchor="ctr"/>
          <a:lstStyle/>
          <a:p>
            <a:endParaRPr lang="en-GB"/>
          </a:p>
        </p:txBody>
      </p:sp>
      <p:sp>
        <p:nvSpPr>
          <p:cNvPr id="34" name="Freeform: Shape 33">
            <a:extLst>
              <a:ext uri="{FF2B5EF4-FFF2-40B4-BE49-F238E27FC236}">
                <a16:creationId xmlns:a16="http://schemas.microsoft.com/office/drawing/2014/main" id="{D1D04811-6056-4110-B5D2-6DAD830B658A}"/>
              </a:ext>
            </a:extLst>
          </p:cNvPr>
          <p:cNvSpPr/>
          <p:nvPr/>
        </p:nvSpPr>
        <p:spPr>
          <a:xfrm>
            <a:off x="363719" y="4042105"/>
            <a:ext cx="65197" cy="26079"/>
          </a:xfrm>
          <a:custGeom>
            <a:avLst/>
            <a:gdLst>
              <a:gd name="connsiteX0" fmla="*/ 0 w 65196"/>
              <a:gd name="connsiteY0" fmla="*/ 33511 h 26078"/>
              <a:gd name="connsiteX1" fmla="*/ 33511 w 65196"/>
              <a:gd name="connsiteY1" fmla="*/ 0 h 26078"/>
              <a:gd name="connsiteX2" fmla="*/ 67022 w 65196"/>
              <a:gd name="connsiteY2" fmla="*/ 33511 h 26078"/>
            </a:gdLst>
            <a:ahLst/>
            <a:cxnLst>
              <a:cxn ang="0">
                <a:pos x="connsiteX0" y="connsiteY0"/>
              </a:cxn>
              <a:cxn ang="0">
                <a:pos x="connsiteX1" y="connsiteY1"/>
              </a:cxn>
              <a:cxn ang="0">
                <a:pos x="connsiteX2" y="connsiteY2"/>
              </a:cxn>
            </a:cxnLst>
            <a:rect l="l" t="t" r="r" b="b"/>
            <a:pathLst>
              <a:path w="65196" h="26078">
                <a:moveTo>
                  <a:pt x="0" y="33511"/>
                </a:moveTo>
                <a:cubicBezTo>
                  <a:pt x="0" y="15008"/>
                  <a:pt x="15003" y="0"/>
                  <a:pt x="33511" y="0"/>
                </a:cubicBezTo>
                <a:cubicBezTo>
                  <a:pt x="52019" y="0"/>
                  <a:pt x="67022" y="15008"/>
                  <a:pt x="67022" y="33511"/>
                </a:cubicBezTo>
              </a:path>
            </a:pathLst>
          </a:custGeom>
          <a:noFill/>
          <a:ln w="6436" cap="rnd">
            <a:solidFill>
              <a:schemeClr val="bg1"/>
            </a:solidFill>
            <a:prstDash val="solid"/>
            <a:round/>
          </a:ln>
        </p:spPr>
        <p:txBody>
          <a:bodyPr rtlCol="0" anchor="ctr"/>
          <a:lstStyle/>
          <a:p>
            <a:endParaRPr lang="en-GB"/>
          </a:p>
        </p:txBody>
      </p:sp>
      <p:sp>
        <p:nvSpPr>
          <p:cNvPr id="35" name="Freeform: Shape 34">
            <a:extLst>
              <a:ext uri="{FF2B5EF4-FFF2-40B4-BE49-F238E27FC236}">
                <a16:creationId xmlns:a16="http://schemas.microsoft.com/office/drawing/2014/main" id="{67F87A56-9D52-4F7C-B0C4-CDE14490413D}"/>
              </a:ext>
            </a:extLst>
          </p:cNvPr>
          <p:cNvSpPr/>
          <p:nvPr/>
        </p:nvSpPr>
        <p:spPr>
          <a:xfrm>
            <a:off x="557354" y="4065706"/>
            <a:ext cx="26079" cy="65197"/>
          </a:xfrm>
          <a:custGeom>
            <a:avLst/>
            <a:gdLst>
              <a:gd name="connsiteX0" fmla="*/ 0 w 26078"/>
              <a:gd name="connsiteY0" fmla="*/ 0 h 65196"/>
              <a:gd name="connsiteX1" fmla="*/ 0 w 26078"/>
              <a:gd name="connsiteY1" fmla="*/ 33250 h 65196"/>
              <a:gd name="connsiteX2" fmla="*/ 33902 w 26078"/>
              <a:gd name="connsiteY2" fmla="*/ 67153 h 65196"/>
            </a:gdLst>
            <a:ahLst/>
            <a:cxnLst>
              <a:cxn ang="0">
                <a:pos x="connsiteX0" y="connsiteY0"/>
              </a:cxn>
              <a:cxn ang="0">
                <a:pos x="connsiteX1" y="connsiteY1"/>
              </a:cxn>
              <a:cxn ang="0">
                <a:pos x="connsiteX2" y="connsiteY2"/>
              </a:cxn>
            </a:cxnLst>
            <a:rect l="l" t="t" r="r" b="b"/>
            <a:pathLst>
              <a:path w="26078" h="65196">
                <a:moveTo>
                  <a:pt x="0" y="0"/>
                </a:moveTo>
                <a:lnTo>
                  <a:pt x="0" y="33250"/>
                </a:lnTo>
                <a:lnTo>
                  <a:pt x="33902" y="67153"/>
                </a:lnTo>
              </a:path>
            </a:pathLst>
          </a:custGeom>
          <a:noFill/>
          <a:ln w="6436" cap="rnd">
            <a:solidFill>
              <a:schemeClr val="bg1"/>
            </a:solidFill>
            <a:prstDash val="solid"/>
            <a:round/>
          </a:ln>
        </p:spPr>
        <p:txBody>
          <a:bodyPr rtlCol="0" anchor="ctr"/>
          <a:lstStyle/>
          <a:p>
            <a:endParaRPr lang="en-GB"/>
          </a:p>
        </p:txBody>
      </p:sp>
      <p:sp>
        <p:nvSpPr>
          <p:cNvPr id="36" name="Freeform: Shape 35">
            <a:extLst>
              <a:ext uri="{FF2B5EF4-FFF2-40B4-BE49-F238E27FC236}">
                <a16:creationId xmlns:a16="http://schemas.microsoft.com/office/drawing/2014/main" id="{E8DA6CBF-8635-4B45-9487-72C3AD2054C8}"/>
              </a:ext>
            </a:extLst>
          </p:cNvPr>
          <p:cNvSpPr/>
          <p:nvPr/>
        </p:nvSpPr>
        <p:spPr>
          <a:xfrm>
            <a:off x="326557" y="1505554"/>
            <a:ext cx="234709" cy="247748"/>
          </a:xfrm>
          <a:custGeom>
            <a:avLst/>
            <a:gdLst>
              <a:gd name="connsiteX0" fmla="*/ 167817 w 234708"/>
              <a:gd name="connsiteY0" fmla="*/ 0 h 247748"/>
              <a:gd name="connsiteX1" fmla="*/ 237838 w 234708"/>
              <a:gd name="connsiteY1" fmla="*/ 0 h 247748"/>
              <a:gd name="connsiteX2" fmla="*/ 237838 w 234708"/>
              <a:gd name="connsiteY2" fmla="*/ 218279 h 247748"/>
              <a:gd name="connsiteX3" fmla="*/ 204327 w 234708"/>
              <a:gd name="connsiteY3" fmla="*/ 251139 h 247748"/>
              <a:gd name="connsiteX4" fmla="*/ 32990 w 234708"/>
              <a:gd name="connsiteY4" fmla="*/ 251139 h 247748"/>
              <a:gd name="connsiteX5" fmla="*/ 0 w 234708"/>
              <a:gd name="connsiteY5" fmla="*/ 218279 h 247748"/>
              <a:gd name="connsiteX6" fmla="*/ 0 w 234708"/>
              <a:gd name="connsiteY6" fmla="*/ 0 h 247748"/>
              <a:gd name="connsiteX7" fmla="*/ 47203 w 234708"/>
              <a:gd name="connsiteY7" fmla="*/ 0 h 24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08" h="247748">
                <a:moveTo>
                  <a:pt x="167817" y="0"/>
                </a:moveTo>
                <a:lnTo>
                  <a:pt x="237838" y="0"/>
                </a:lnTo>
                <a:lnTo>
                  <a:pt x="237838" y="218279"/>
                </a:lnTo>
                <a:cubicBezTo>
                  <a:pt x="237484" y="236534"/>
                  <a:pt x="222583" y="251139"/>
                  <a:pt x="204327" y="251139"/>
                </a:cubicBezTo>
                <a:lnTo>
                  <a:pt x="32990" y="251139"/>
                </a:lnTo>
                <a:cubicBezTo>
                  <a:pt x="14908" y="250930"/>
                  <a:pt x="282" y="236365"/>
                  <a:pt x="0" y="218279"/>
                </a:cubicBezTo>
                <a:lnTo>
                  <a:pt x="0" y="0"/>
                </a:lnTo>
                <a:lnTo>
                  <a:pt x="47203" y="0"/>
                </a:lnTo>
              </a:path>
            </a:pathLst>
          </a:custGeom>
          <a:noFill/>
          <a:ln w="6436" cap="rnd">
            <a:solidFill>
              <a:schemeClr val="bg1"/>
            </a:solidFill>
            <a:prstDash val="solid"/>
            <a:round/>
          </a:ln>
        </p:spPr>
        <p:txBody>
          <a:bodyPr rtlCol="0" anchor="ctr"/>
          <a:lstStyle/>
          <a:p>
            <a:endParaRPr lang="en-GB"/>
          </a:p>
        </p:txBody>
      </p:sp>
      <p:sp>
        <p:nvSpPr>
          <p:cNvPr id="37" name="Freeform: Shape 36">
            <a:extLst>
              <a:ext uri="{FF2B5EF4-FFF2-40B4-BE49-F238E27FC236}">
                <a16:creationId xmlns:a16="http://schemas.microsoft.com/office/drawing/2014/main" id="{7D02F84F-2818-46F5-9234-E85989759B7A}"/>
              </a:ext>
            </a:extLst>
          </p:cNvPr>
          <p:cNvSpPr/>
          <p:nvPr/>
        </p:nvSpPr>
        <p:spPr>
          <a:xfrm>
            <a:off x="396839" y="1435011"/>
            <a:ext cx="91276" cy="104315"/>
          </a:xfrm>
          <a:custGeom>
            <a:avLst/>
            <a:gdLst>
              <a:gd name="connsiteX0" fmla="*/ 97535 w 91275"/>
              <a:gd name="connsiteY0" fmla="*/ 111487 h 104315"/>
              <a:gd name="connsiteX1" fmla="*/ 97535 w 91275"/>
              <a:gd name="connsiteY1" fmla="*/ 48767 h 104315"/>
              <a:gd name="connsiteX2" fmla="*/ 48767 w 91275"/>
              <a:gd name="connsiteY2" fmla="*/ 0 h 104315"/>
              <a:gd name="connsiteX3" fmla="*/ 48767 w 91275"/>
              <a:gd name="connsiteY3" fmla="*/ 0 h 104315"/>
              <a:gd name="connsiteX4" fmla="*/ 0 w 91275"/>
              <a:gd name="connsiteY4" fmla="*/ 48767 h 104315"/>
              <a:gd name="connsiteX5" fmla="*/ 0 w 91275"/>
              <a:gd name="connsiteY5" fmla="*/ 111487 h 10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75" h="104315">
                <a:moveTo>
                  <a:pt x="97535" y="111487"/>
                </a:moveTo>
                <a:lnTo>
                  <a:pt x="97535" y="48767"/>
                </a:lnTo>
                <a:cubicBezTo>
                  <a:pt x="97535" y="21828"/>
                  <a:pt x="75700" y="0"/>
                  <a:pt x="48767" y="0"/>
                </a:cubicBezTo>
                <a:lnTo>
                  <a:pt x="48767" y="0"/>
                </a:lnTo>
                <a:cubicBezTo>
                  <a:pt x="21863" y="65"/>
                  <a:pt x="72" y="21867"/>
                  <a:pt x="0" y="48767"/>
                </a:cubicBezTo>
                <a:lnTo>
                  <a:pt x="0" y="111487"/>
                </a:lnTo>
              </a:path>
            </a:pathLst>
          </a:custGeom>
          <a:noFill/>
          <a:ln w="6436" cap="rnd">
            <a:solidFill>
              <a:schemeClr val="bg1"/>
            </a:solidFill>
            <a:prstDash val="solid"/>
            <a:round/>
          </a:ln>
        </p:spPr>
        <p:txBody>
          <a:bodyPr rtlCol="0" anchor="ctr"/>
          <a:lstStyle/>
          <a:p>
            <a:endParaRPr lang="en-GB"/>
          </a:p>
        </p:txBody>
      </p:sp>
      <p:sp>
        <p:nvSpPr>
          <p:cNvPr id="38" name="Freeform: Shape 37">
            <a:extLst>
              <a:ext uri="{FF2B5EF4-FFF2-40B4-BE49-F238E27FC236}">
                <a16:creationId xmlns:a16="http://schemas.microsoft.com/office/drawing/2014/main" id="{0B332147-52B5-439A-8604-88343DBB888E}"/>
              </a:ext>
            </a:extLst>
          </p:cNvPr>
          <p:cNvSpPr/>
          <p:nvPr/>
        </p:nvSpPr>
        <p:spPr>
          <a:xfrm>
            <a:off x="387060" y="1546498"/>
            <a:ext cx="13039" cy="13039"/>
          </a:xfrm>
          <a:custGeom>
            <a:avLst/>
            <a:gdLst>
              <a:gd name="connsiteX0" fmla="*/ 0 w 13039"/>
              <a:gd name="connsiteY0" fmla="*/ 0 h 0"/>
              <a:gd name="connsiteX1" fmla="*/ 19559 w 13039"/>
              <a:gd name="connsiteY1" fmla="*/ 0 h 0"/>
            </a:gdLst>
            <a:ahLst/>
            <a:cxnLst>
              <a:cxn ang="0">
                <a:pos x="connsiteX0" y="connsiteY0"/>
              </a:cxn>
              <a:cxn ang="0">
                <a:pos x="connsiteX1" y="connsiteY1"/>
              </a:cxn>
            </a:cxnLst>
            <a:rect l="l" t="t" r="r" b="b"/>
            <a:pathLst>
              <a:path w="13039">
                <a:moveTo>
                  <a:pt x="0" y="0"/>
                </a:moveTo>
                <a:lnTo>
                  <a:pt x="19559" y="0"/>
                </a:lnTo>
              </a:path>
            </a:pathLst>
          </a:custGeom>
          <a:ln w="6436" cap="rnd">
            <a:solidFill>
              <a:schemeClr val="bg1"/>
            </a:solidFill>
            <a:prstDash val="solid"/>
            <a:round/>
          </a:ln>
        </p:spPr>
        <p:txBody>
          <a:bodyPr rtlCol="0" anchor="ctr"/>
          <a:lstStyle/>
          <a:p>
            <a:endParaRPr lang="en-GB"/>
          </a:p>
        </p:txBody>
      </p:sp>
      <p:sp>
        <p:nvSpPr>
          <p:cNvPr id="39" name="Freeform: Shape 38">
            <a:extLst>
              <a:ext uri="{FF2B5EF4-FFF2-40B4-BE49-F238E27FC236}">
                <a16:creationId xmlns:a16="http://schemas.microsoft.com/office/drawing/2014/main" id="{5621BC4B-65F2-4109-9659-498CA2777753}"/>
              </a:ext>
            </a:extLst>
          </p:cNvPr>
          <p:cNvSpPr/>
          <p:nvPr/>
        </p:nvSpPr>
        <p:spPr>
          <a:xfrm>
            <a:off x="484594" y="1546498"/>
            <a:ext cx="13039" cy="13039"/>
          </a:xfrm>
          <a:custGeom>
            <a:avLst/>
            <a:gdLst>
              <a:gd name="connsiteX0" fmla="*/ 0 w 13039"/>
              <a:gd name="connsiteY0" fmla="*/ 0 h 0"/>
              <a:gd name="connsiteX1" fmla="*/ 19559 w 13039"/>
              <a:gd name="connsiteY1" fmla="*/ 0 h 0"/>
            </a:gdLst>
            <a:ahLst/>
            <a:cxnLst>
              <a:cxn ang="0">
                <a:pos x="connsiteX0" y="connsiteY0"/>
              </a:cxn>
              <a:cxn ang="0">
                <a:pos x="connsiteX1" y="connsiteY1"/>
              </a:cxn>
            </a:cxnLst>
            <a:rect l="l" t="t" r="r" b="b"/>
            <a:pathLst>
              <a:path w="13039">
                <a:moveTo>
                  <a:pt x="0" y="0"/>
                </a:moveTo>
                <a:lnTo>
                  <a:pt x="19559" y="0"/>
                </a:lnTo>
              </a:path>
            </a:pathLst>
          </a:custGeom>
          <a:ln w="6436" cap="rnd">
            <a:solidFill>
              <a:schemeClr val="bg1"/>
            </a:solidFill>
            <a:prstDash val="solid"/>
            <a:round/>
          </a:ln>
        </p:spPr>
        <p:txBody>
          <a:bodyPr rtlCol="0" anchor="ctr"/>
          <a:lstStyle/>
          <a:p>
            <a:endParaRPr lang="en-GB"/>
          </a:p>
        </p:txBody>
      </p:sp>
      <p:sp>
        <p:nvSpPr>
          <p:cNvPr id="40" name="Freeform: Shape 39">
            <a:extLst>
              <a:ext uri="{FF2B5EF4-FFF2-40B4-BE49-F238E27FC236}">
                <a16:creationId xmlns:a16="http://schemas.microsoft.com/office/drawing/2014/main" id="{D8989B46-C21B-473A-8F9D-D6BDD0F2E967}"/>
              </a:ext>
            </a:extLst>
          </p:cNvPr>
          <p:cNvSpPr/>
          <p:nvPr/>
        </p:nvSpPr>
        <p:spPr>
          <a:xfrm>
            <a:off x="452908" y="1644033"/>
            <a:ext cx="52158" cy="52158"/>
          </a:xfrm>
          <a:custGeom>
            <a:avLst/>
            <a:gdLst>
              <a:gd name="connsiteX0" fmla="*/ 40292 w 52157"/>
              <a:gd name="connsiteY0" fmla="*/ 0 h 52157"/>
              <a:gd name="connsiteX1" fmla="*/ 59460 w 52157"/>
              <a:gd name="connsiteY1" fmla="*/ 30773 h 52157"/>
              <a:gd name="connsiteX2" fmla="*/ 54452 w 52157"/>
              <a:gd name="connsiteY2" fmla="*/ 51949 h 52157"/>
              <a:gd name="connsiteX3" fmla="*/ 46420 w 52157"/>
              <a:gd name="connsiteY3" fmla="*/ 54244 h 52157"/>
              <a:gd name="connsiteX4" fmla="*/ 0 w 52157"/>
              <a:gd name="connsiteY4" fmla="*/ 54244 h 5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57" h="52157">
                <a:moveTo>
                  <a:pt x="40292" y="0"/>
                </a:moveTo>
                <a:lnTo>
                  <a:pt x="59460" y="30773"/>
                </a:lnTo>
                <a:cubicBezTo>
                  <a:pt x="63924" y="37997"/>
                  <a:pt x="61683" y="47489"/>
                  <a:pt x="54452" y="51949"/>
                </a:cubicBezTo>
                <a:cubicBezTo>
                  <a:pt x="52038" y="53435"/>
                  <a:pt x="49258" y="54231"/>
                  <a:pt x="46420" y="54244"/>
                </a:cubicBezTo>
                <a:lnTo>
                  <a:pt x="0" y="54244"/>
                </a:lnTo>
              </a:path>
            </a:pathLst>
          </a:custGeom>
          <a:noFill/>
          <a:ln w="6436" cap="rnd">
            <a:solidFill>
              <a:schemeClr val="bg1"/>
            </a:solidFill>
            <a:prstDash val="solid"/>
            <a:round/>
          </a:ln>
        </p:spPr>
        <p:txBody>
          <a:bodyPr rtlCol="0" anchor="ctr"/>
          <a:lstStyle/>
          <a:p>
            <a:endParaRPr lang="en-GB"/>
          </a:p>
        </p:txBody>
      </p:sp>
      <p:sp>
        <p:nvSpPr>
          <p:cNvPr id="41" name="Freeform: Shape 40">
            <a:extLst>
              <a:ext uri="{FF2B5EF4-FFF2-40B4-BE49-F238E27FC236}">
                <a16:creationId xmlns:a16="http://schemas.microsoft.com/office/drawing/2014/main" id="{EC27C5FC-44B0-4BAF-9F47-7B6EEDB4C4FC}"/>
              </a:ext>
            </a:extLst>
          </p:cNvPr>
          <p:cNvSpPr/>
          <p:nvPr/>
        </p:nvSpPr>
        <p:spPr>
          <a:xfrm>
            <a:off x="451735" y="1676370"/>
            <a:ext cx="13039" cy="39118"/>
          </a:xfrm>
          <a:custGeom>
            <a:avLst/>
            <a:gdLst>
              <a:gd name="connsiteX0" fmla="*/ 25166 w 13039"/>
              <a:gd name="connsiteY0" fmla="*/ 43812 h 39118"/>
              <a:gd name="connsiteX1" fmla="*/ 0 w 13039"/>
              <a:gd name="connsiteY1" fmla="*/ 21906 h 39118"/>
              <a:gd name="connsiteX2" fmla="*/ 25166 w 13039"/>
              <a:gd name="connsiteY2" fmla="*/ 0 h 39118"/>
            </a:gdLst>
            <a:ahLst/>
            <a:cxnLst>
              <a:cxn ang="0">
                <a:pos x="connsiteX0" y="connsiteY0"/>
              </a:cxn>
              <a:cxn ang="0">
                <a:pos x="connsiteX1" y="connsiteY1"/>
              </a:cxn>
              <a:cxn ang="0">
                <a:pos x="connsiteX2" y="connsiteY2"/>
              </a:cxn>
            </a:cxnLst>
            <a:rect l="l" t="t" r="r" b="b"/>
            <a:pathLst>
              <a:path w="13039" h="39118">
                <a:moveTo>
                  <a:pt x="25166" y="43812"/>
                </a:moveTo>
                <a:lnTo>
                  <a:pt x="0" y="21906"/>
                </a:lnTo>
                <a:lnTo>
                  <a:pt x="25166" y="0"/>
                </a:lnTo>
              </a:path>
            </a:pathLst>
          </a:custGeom>
          <a:noFill/>
          <a:ln w="6436" cap="rnd">
            <a:solidFill>
              <a:schemeClr val="bg1"/>
            </a:solidFill>
            <a:prstDash val="solid"/>
            <a:round/>
          </a:ln>
        </p:spPr>
        <p:txBody>
          <a:bodyPr rtlCol="0" anchor="ctr"/>
          <a:lstStyle/>
          <a:p>
            <a:endParaRPr lang="en-GB"/>
          </a:p>
        </p:txBody>
      </p:sp>
      <p:sp>
        <p:nvSpPr>
          <p:cNvPr id="42" name="Freeform: Shape 41">
            <a:extLst>
              <a:ext uri="{FF2B5EF4-FFF2-40B4-BE49-F238E27FC236}">
                <a16:creationId xmlns:a16="http://schemas.microsoft.com/office/drawing/2014/main" id="{3ADD46BF-EB8D-407C-8FFF-2B26AD4E881F}"/>
              </a:ext>
            </a:extLst>
          </p:cNvPr>
          <p:cNvSpPr/>
          <p:nvPr/>
        </p:nvSpPr>
        <p:spPr>
          <a:xfrm>
            <a:off x="370760" y="1639730"/>
            <a:ext cx="26079" cy="26079"/>
          </a:xfrm>
          <a:custGeom>
            <a:avLst/>
            <a:gdLst>
              <a:gd name="connsiteX0" fmla="*/ 37162 w 26078"/>
              <a:gd name="connsiteY0" fmla="*/ 32859 h 26078"/>
              <a:gd name="connsiteX1" fmla="*/ 31946 w 26078"/>
              <a:gd name="connsiteY1" fmla="*/ 0 h 26078"/>
              <a:gd name="connsiteX2" fmla="*/ 0 w 26078"/>
              <a:gd name="connsiteY2" fmla="*/ 9649 h 26078"/>
            </a:gdLst>
            <a:ahLst/>
            <a:cxnLst>
              <a:cxn ang="0">
                <a:pos x="connsiteX0" y="connsiteY0"/>
              </a:cxn>
              <a:cxn ang="0">
                <a:pos x="connsiteX1" y="connsiteY1"/>
              </a:cxn>
              <a:cxn ang="0">
                <a:pos x="connsiteX2" y="connsiteY2"/>
              </a:cxn>
            </a:cxnLst>
            <a:rect l="l" t="t" r="r" b="b"/>
            <a:pathLst>
              <a:path w="26078" h="26078">
                <a:moveTo>
                  <a:pt x="37162" y="32859"/>
                </a:moveTo>
                <a:lnTo>
                  <a:pt x="31946" y="0"/>
                </a:lnTo>
                <a:lnTo>
                  <a:pt x="0" y="9649"/>
                </a:lnTo>
              </a:path>
            </a:pathLst>
          </a:custGeom>
          <a:noFill/>
          <a:ln w="6436" cap="rnd">
            <a:solidFill>
              <a:schemeClr val="bg1"/>
            </a:solidFill>
            <a:prstDash val="solid"/>
            <a:round/>
          </a:ln>
        </p:spPr>
        <p:txBody>
          <a:bodyPr rtlCol="0" anchor="ctr"/>
          <a:lstStyle/>
          <a:p>
            <a:endParaRPr lang="en-GB"/>
          </a:p>
        </p:txBody>
      </p:sp>
      <p:sp>
        <p:nvSpPr>
          <p:cNvPr id="43" name="Freeform: Shape 42">
            <a:extLst>
              <a:ext uri="{FF2B5EF4-FFF2-40B4-BE49-F238E27FC236}">
                <a16:creationId xmlns:a16="http://schemas.microsoft.com/office/drawing/2014/main" id="{618BBC98-CD7D-4BBD-8467-4EA0064E7E96}"/>
              </a:ext>
            </a:extLst>
          </p:cNvPr>
          <p:cNvSpPr/>
          <p:nvPr/>
        </p:nvSpPr>
        <p:spPr>
          <a:xfrm>
            <a:off x="450170" y="1590702"/>
            <a:ext cx="26079" cy="26079"/>
          </a:xfrm>
          <a:custGeom>
            <a:avLst/>
            <a:gdLst>
              <a:gd name="connsiteX0" fmla="*/ 0 w 26078"/>
              <a:gd name="connsiteY0" fmla="*/ 26209 h 26078"/>
              <a:gd name="connsiteX1" fmla="*/ 32598 w 26078"/>
              <a:gd name="connsiteY1" fmla="*/ 33250 h 26078"/>
              <a:gd name="connsiteX2" fmla="*/ 35076 w 26078"/>
              <a:gd name="connsiteY2" fmla="*/ 0 h 26078"/>
            </a:gdLst>
            <a:ahLst/>
            <a:cxnLst>
              <a:cxn ang="0">
                <a:pos x="connsiteX0" y="connsiteY0"/>
              </a:cxn>
              <a:cxn ang="0">
                <a:pos x="connsiteX1" y="connsiteY1"/>
              </a:cxn>
              <a:cxn ang="0">
                <a:pos x="connsiteX2" y="connsiteY2"/>
              </a:cxn>
            </a:cxnLst>
            <a:rect l="l" t="t" r="r" b="b"/>
            <a:pathLst>
              <a:path w="26078" h="26078">
                <a:moveTo>
                  <a:pt x="0" y="26209"/>
                </a:moveTo>
                <a:lnTo>
                  <a:pt x="32598" y="33250"/>
                </a:lnTo>
                <a:lnTo>
                  <a:pt x="35076" y="0"/>
                </a:lnTo>
              </a:path>
            </a:pathLst>
          </a:custGeom>
          <a:noFill/>
          <a:ln w="6436" cap="rnd">
            <a:solidFill>
              <a:schemeClr val="bg1"/>
            </a:solidFill>
            <a:prstDash val="solid"/>
            <a:round/>
          </a:ln>
        </p:spPr>
        <p:txBody>
          <a:bodyPr rtlCol="0" anchor="ctr"/>
          <a:lstStyle/>
          <a:p>
            <a:endParaRPr lang="en-GB"/>
          </a:p>
        </p:txBody>
      </p:sp>
      <p:sp>
        <p:nvSpPr>
          <p:cNvPr id="44" name="Freeform: Shape 43">
            <a:extLst>
              <a:ext uri="{FF2B5EF4-FFF2-40B4-BE49-F238E27FC236}">
                <a16:creationId xmlns:a16="http://schemas.microsoft.com/office/drawing/2014/main" id="{70D132E4-03F9-43A3-9E7D-892289FACEDE}"/>
              </a:ext>
            </a:extLst>
          </p:cNvPr>
          <p:cNvSpPr/>
          <p:nvPr/>
        </p:nvSpPr>
        <p:spPr>
          <a:xfrm>
            <a:off x="377747" y="1639338"/>
            <a:ext cx="52158" cy="52158"/>
          </a:xfrm>
          <a:custGeom>
            <a:avLst/>
            <a:gdLst>
              <a:gd name="connsiteX0" fmla="*/ 54559 w 52157"/>
              <a:gd name="connsiteY0" fmla="*/ 59981 h 52157"/>
              <a:gd name="connsiteX1" fmla="*/ 15441 w 52157"/>
              <a:gd name="connsiteY1" fmla="*/ 59981 h 52157"/>
              <a:gd name="connsiteX2" fmla="*/ 1 w 52157"/>
              <a:gd name="connsiteY2" fmla="*/ 44908 h 52157"/>
              <a:gd name="connsiteX3" fmla="*/ 2402 w 52157"/>
              <a:gd name="connsiteY3" fmla="*/ 36510 h 52157"/>
              <a:gd name="connsiteX4" fmla="*/ 24960 w 52157"/>
              <a:gd name="connsiteY4" fmla="*/ 0 h 5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57" h="52157">
                <a:moveTo>
                  <a:pt x="54559" y="59981"/>
                </a:moveTo>
                <a:lnTo>
                  <a:pt x="15441" y="59981"/>
                </a:lnTo>
                <a:cubicBezTo>
                  <a:pt x="7016" y="60085"/>
                  <a:pt x="104" y="53331"/>
                  <a:pt x="1" y="44908"/>
                </a:cubicBezTo>
                <a:cubicBezTo>
                  <a:pt x="-34" y="41935"/>
                  <a:pt x="800" y="39014"/>
                  <a:pt x="2402" y="36510"/>
                </a:cubicBezTo>
                <a:lnTo>
                  <a:pt x="24960" y="0"/>
                </a:lnTo>
              </a:path>
            </a:pathLst>
          </a:custGeom>
          <a:noFill/>
          <a:ln w="6436" cap="rnd">
            <a:solidFill>
              <a:schemeClr val="bg1"/>
            </a:solidFill>
            <a:prstDash val="solid"/>
            <a:round/>
          </a:ln>
        </p:spPr>
        <p:txBody>
          <a:bodyPr rtlCol="0" anchor="ctr"/>
          <a:lstStyle/>
          <a:p>
            <a:endParaRPr lang="en-GB"/>
          </a:p>
        </p:txBody>
      </p:sp>
      <p:sp>
        <p:nvSpPr>
          <p:cNvPr id="45" name="Freeform: Shape 44">
            <a:extLst>
              <a:ext uri="{FF2B5EF4-FFF2-40B4-BE49-F238E27FC236}">
                <a16:creationId xmlns:a16="http://schemas.microsoft.com/office/drawing/2014/main" id="{B53F79BA-5EB9-4732-B9A8-8F32856F20FA}"/>
              </a:ext>
            </a:extLst>
          </p:cNvPr>
          <p:cNvSpPr/>
          <p:nvPr/>
        </p:nvSpPr>
        <p:spPr>
          <a:xfrm>
            <a:off x="412747" y="1584885"/>
            <a:ext cx="65197" cy="26079"/>
          </a:xfrm>
          <a:custGeom>
            <a:avLst/>
            <a:gdLst>
              <a:gd name="connsiteX0" fmla="*/ 0 w 65196"/>
              <a:gd name="connsiteY0" fmla="*/ 35025 h 26078"/>
              <a:gd name="connsiteX1" fmla="*/ 19689 w 65196"/>
              <a:gd name="connsiteY1" fmla="*/ 6599 h 26078"/>
              <a:gd name="connsiteX2" fmla="*/ 41108 w 65196"/>
              <a:gd name="connsiteY2" fmla="*/ 2765 h 26078"/>
              <a:gd name="connsiteX3" fmla="*/ 44464 w 65196"/>
              <a:gd name="connsiteY3" fmla="*/ 5947 h 26078"/>
              <a:gd name="connsiteX4" fmla="*/ 70543 w 65196"/>
              <a:gd name="connsiteY4" fmla="*/ 38937 h 2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6" h="26078">
                <a:moveTo>
                  <a:pt x="0" y="35025"/>
                </a:moveTo>
                <a:lnTo>
                  <a:pt x="19689" y="6599"/>
                </a:lnTo>
                <a:cubicBezTo>
                  <a:pt x="24545" y="-377"/>
                  <a:pt x="34134" y="-2098"/>
                  <a:pt x="41108" y="2765"/>
                </a:cubicBezTo>
                <a:cubicBezTo>
                  <a:pt x="42381" y="3652"/>
                  <a:pt x="43512" y="4721"/>
                  <a:pt x="44464" y="5947"/>
                </a:cubicBezTo>
                <a:lnTo>
                  <a:pt x="70543" y="38937"/>
                </a:lnTo>
              </a:path>
            </a:pathLst>
          </a:custGeom>
          <a:noFill/>
          <a:ln w="6436" cap="rnd">
            <a:solidFill>
              <a:schemeClr val="bg1"/>
            </a:solidFill>
            <a:prstDash val="solid"/>
            <a:round/>
          </a:ln>
        </p:spPr>
        <p:txBody>
          <a:bodyPr rtlCol="0" anchor="ctr"/>
          <a:lstStyle/>
          <a:p>
            <a:endParaRPr lang="en-GB"/>
          </a:p>
        </p:txBody>
      </p:sp>
      <p:sp>
        <p:nvSpPr>
          <p:cNvPr id="46" name="Freeform: Shape 45">
            <a:extLst>
              <a:ext uri="{FF2B5EF4-FFF2-40B4-BE49-F238E27FC236}">
                <a16:creationId xmlns:a16="http://schemas.microsoft.com/office/drawing/2014/main" id="{F5ABEEB5-4F1A-4E21-BF79-237EA6B092AF}"/>
              </a:ext>
            </a:extLst>
          </p:cNvPr>
          <p:cNvSpPr/>
          <p:nvPr/>
        </p:nvSpPr>
        <p:spPr>
          <a:xfrm>
            <a:off x="396839" y="1505554"/>
            <a:ext cx="65197" cy="13039"/>
          </a:xfrm>
          <a:custGeom>
            <a:avLst/>
            <a:gdLst>
              <a:gd name="connsiteX0" fmla="*/ 0 w 65196"/>
              <a:gd name="connsiteY0" fmla="*/ 0 h 0"/>
              <a:gd name="connsiteX1" fmla="*/ 74585 w 65196"/>
              <a:gd name="connsiteY1" fmla="*/ 0 h 0"/>
            </a:gdLst>
            <a:ahLst/>
            <a:cxnLst>
              <a:cxn ang="0">
                <a:pos x="connsiteX0" y="connsiteY0"/>
              </a:cxn>
              <a:cxn ang="0">
                <a:pos x="connsiteX1" y="connsiteY1"/>
              </a:cxn>
            </a:cxnLst>
            <a:rect l="l" t="t" r="r" b="b"/>
            <a:pathLst>
              <a:path w="65196">
                <a:moveTo>
                  <a:pt x="0" y="0"/>
                </a:moveTo>
                <a:lnTo>
                  <a:pt x="74585" y="0"/>
                </a:lnTo>
              </a:path>
            </a:pathLst>
          </a:custGeom>
          <a:ln w="6436" cap="rnd">
            <a:solidFill>
              <a:schemeClr val="bg1"/>
            </a:solidFill>
            <a:prstDash val="solid"/>
            <a:round/>
          </a:ln>
        </p:spPr>
        <p:txBody>
          <a:bodyPr rtlCol="0" anchor="ctr"/>
          <a:lstStyle/>
          <a:p>
            <a:endParaRPr lang="en-GB"/>
          </a:p>
        </p:txBody>
      </p:sp>
      <p:sp>
        <p:nvSpPr>
          <p:cNvPr id="47" name="Freeform: Shape 46">
            <a:extLst>
              <a:ext uri="{FF2B5EF4-FFF2-40B4-BE49-F238E27FC236}">
                <a16:creationId xmlns:a16="http://schemas.microsoft.com/office/drawing/2014/main" id="{3167170A-FD7A-4C47-BC5A-19C33F4B2AC0}"/>
              </a:ext>
            </a:extLst>
          </p:cNvPr>
          <p:cNvSpPr/>
          <p:nvPr/>
        </p:nvSpPr>
        <p:spPr>
          <a:xfrm>
            <a:off x="368935" y="4649219"/>
            <a:ext cx="117354" cy="91276"/>
          </a:xfrm>
          <a:custGeom>
            <a:avLst/>
            <a:gdLst>
              <a:gd name="connsiteX0" fmla="*/ 121136 w 117354"/>
              <a:gd name="connsiteY0" fmla="*/ 0 h 91275"/>
              <a:gd name="connsiteX1" fmla="*/ 121136 w 117354"/>
              <a:gd name="connsiteY1" fmla="*/ 26079 h 91275"/>
              <a:gd name="connsiteX2" fmla="*/ 106532 w 117354"/>
              <a:gd name="connsiteY2" fmla="*/ 54374 h 91275"/>
              <a:gd name="connsiteX3" fmla="*/ 94796 w 117354"/>
              <a:gd name="connsiteY3" fmla="*/ 62589 h 91275"/>
              <a:gd name="connsiteX4" fmla="*/ 87364 w 117354"/>
              <a:gd name="connsiteY4" fmla="*/ 77063 h 91275"/>
              <a:gd name="connsiteX5" fmla="*/ 87364 w 117354"/>
              <a:gd name="connsiteY5" fmla="*/ 77063 h 91275"/>
              <a:gd name="connsiteX6" fmla="*/ 76411 w 117354"/>
              <a:gd name="connsiteY6" fmla="*/ 93232 h 91275"/>
              <a:gd name="connsiteX7" fmla="*/ 76411 w 117354"/>
              <a:gd name="connsiteY7" fmla="*/ 93232 h 91275"/>
              <a:gd name="connsiteX8" fmla="*/ 44725 w 117354"/>
              <a:gd name="connsiteY8" fmla="*/ 93232 h 91275"/>
              <a:gd name="connsiteX9" fmla="*/ 44725 w 117354"/>
              <a:gd name="connsiteY9" fmla="*/ 93232 h 91275"/>
              <a:gd name="connsiteX10" fmla="*/ 33772 w 117354"/>
              <a:gd name="connsiteY10" fmla="*/ 77063 h 91275"/>
              <a:gd name="connsiteX11" fmla="*/ 33772 w 117354"/>
              <a:gd name="connsiteY11" fmla="*/ 77063 h 91275"/>
              <a:gd name="connsiteX12" fmla="*/ 26340 w 117354"/>
              <a:gd name="connsiteY12" fmla="*/ 62589 h 91275"/>
              <a:gd name="connsiteX13" fmla="*/ 14604 w 117354"/>
              <a:gd name="connsiteY13" fmla="*/ 54374 h 91275"/>
              <a:gd name="connsiteX14" fmla="*/ 0 w 117354"/>
              <a:gd name="connsiteY14" fmla="*/ 26079 h 91275"/>
              <a:gd name="connsiteX15" fmla="*/ 0 w 117354"/>
              <a:gd name="connsiteY15" fmla="*/ 0 h 9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354" h="91275">
                <a:moveTo>
                  <a:pt x="121136" y="0"/>
                </a:moveTo>
                <a:lnTo>
                  <a:pt x="121136" y="26079"/>
                </a:lnTo>
                <a:cubicBezTo>
                  <a:pt x="121119" y="37319"/>
                  <a:pt x="115680" y="47855"/>
                  <a:pt x="106532" y="54374"/>
                </a:cubicBezTo>
                <a:lnTo>
                  <a:pt x="94796" y="62589"/>
                </a:lnTo>
                <a:cubicBezTo>
                  <a:pt x="90122" y="65927"/>
                  <a:pt x="87351" y="71325"/>
                  <a:pt x="87364" y="77063"/>
                </a:cubicBezTo>
                <a:lnTo>
                  <a:pt x="87364" y="77063"/>
                </a:lnTo>
                <a:cubicBezTo>
                  <a:pt x="87384" y="84195"/>
                  <a:pt x="83037" y="90611"/>
                  <a:pt x="76411" y="93232"/>
                </a:cubicBezTo>
                <a:lnTo>
                  <a:pt x="76411" y="93232"/>
                </a:lnTo>
                <a:cubicBezTo>
                  <a:pt x="66260" y="97404"/>
                  <a:pt x="54876" y="97404"/>
                  <a:pt x="44725" y="93232"/>
                </a:cubicBezTo>
                <a:lnTo>
                  <a:pt x="44725" y="93232"/>
                </a:lnTo>
                <a:cubicBezTo>
                  <a:pt x="38099" y="90611"/>
                  <a:pt x="33753" y="84195"/>
                  <a:pt x="33772" y="77063"/>
                </a:cubicBezTo>
                <a:lnTo>
                  <a:pt x="33772" y="77063"/>
                </a:lnTo>
                <a:cubicBezTo>
                  <a:pt x="33785" y="71325"/>
                  <a:pt x="31014" y="65927"/>
                  <a:pt x="26340" y="62589"/>
                </a:cubicBezTo>
                <a:lnTo>
                  <a:pt x="14604" y="54374"/>
                </a:lnTo>
                <a:cubicBezTo>
                  <a:pt x="5422" y="47881"/>
                  <a:pt x="-27" y="37332"/>
                  <a:pt x="0" y="26079"/>
                </a:cubicBezTo>
                <a:lnTo>
                  <a:pt x="0" y="0"/>
                </a:lnTo>
              </a:path>
            </a:pathLst>
          </a:custGeom>
          <a:noFill/>
          <a:ln w="6436" cap="rnd">
            <a:solidFill>
              <a:schemeClr val="bg1"/>
            </a:solidFill>
            <a:prstDash val="solid"/>
            <a:round/>
          </a:ln>
        </p:spPr>
        <p:txBody>
          <a:bodyPr rtlCol="0" anchor="ctr"/>
          <a:lstStyle/>
          <a:p>
            <a:endParaRPr lang="en-GB"/>
          </a:p>
        </p:txBody>
      </p:sp>
      <p:sp>
        <p:nvSpPr>
          <p:cNvPr id="48" name="Freeform: Shape 47">
            <a:extLst>
              <a:ext uri="{FF2B5EF4-FFF2-40B4-BE49-F238E27FC236}">
                <a16:creationId xmlns:a16="http://schemas.microsoft.com/office/drawing/2014/main" id="{D940E402-4DBD-4A18-9312-A22A3125D1C2}"/>
              </a:ext>
            </a:extLst>
          </p:cNvPr>
          <p:cNvSpPr/>
          <p:nvPr/>
        </p:nvSpPr>
        <p:spPr>
          <a:xfrm>
            <a:off x="396057" y="4572417"/>
            <a:ext cx="13039" cy="39118"/>
          </a:xfrm>
          <a:custGeom>
            <a:avLst/>
            <a:gdLst>
              <a:gd name="connsiteX0" fmla="*/ 0 w 0"/>
              <a:gd name="connsiteY0" fmla="*/ 0 h 39118"/>
              <a:gd name="connsiteX1" fmla="*/ 0 w 0"/>
              <a:gd name="connsiteY1" fmla="*/ 45377 h 39118"/>
            </a:gdLst>
            <a:ahLst/>
            <a:cxnLst>
              <a:cxn ang="0">
                <a:pos x="connsiteX0" y="connsiteY0"/>
              </a:cxn>
              <a:cxn ang="0">
                <a:pos x="connsiteX1" y="connsiteY1"/>
              </a:cxn>
            </a:cxnLst>
            <a:rect l="l" t="t" r="r" b="b"/>
            <a:pathLst>
              <a:path h="39118">
                <a:moveTo>
                  <a:pt x="0" y="0"/>
                </a:moveTo>
                <a:lnTo>
                  <a:pt x="0" y="45377"/>
                </a:lnTo>
              </a:path>
            </a:pathLst>
          </a:custGeom>
          <a:ln w="6436" cap="rnd">
            <a:solidFill>
              <a:schemeClr val="bg1"/>
            </a:solidFill>
            <a:prstDash val="solid"/>
            <a:round/>
          </a:ln>
        </p:spPr>
        <p:txBody>
          <a:bodyPr rtlCol="0" anchor="ctr"/>
          <a:lstStyle/>
          <a:p>
            <a:endParaRPr lang="en-GB"/>
          </a:p>
        </p:txBody>
      </p:sp>
      <p:sp>
        <p:nvSpPr>
          <p:cNvPr id="49" name="Freeform: Shape 48">
            <a:extLst>
              <a:ext uri="{FF2B5EF4-FFF2-40B4-BE49-F238E27FC236}">
                <a16:creationId xmlns:a16="http://schemas.microsoft.com/office/drawing/2014/main" id="{AB84CF78-DA96-45D8-9B1E-A86218EBD709}"/>
              </a:ext>
            </a:extLst>
          </p:cNvPr>
          <p:cNvSpPr/>
          <p:nvPr/>
        </p:nvSpPr>
        <p:spPr>
          <a:xfrm>
            <a:off x="461384" y="4572417"/>
            <a:ext cx="13039" cy="39118"/>
          </a:xfrm>
          <a:custGeom>
            <a:avLst/>
            <a:gdLst>
              <a:gd name="connsiteX0" fmla="*/ 0 w 0"/>
              <a:gd name="connsiteY0" fmla="*/ 0 h 39118"/>
              <a:gd name="connsiteX1" fmla="*/ 0 w 0"/>
              <a:gd name="connsiteY1" fmla="*/ 45508 h 39118"/>
            </a:gdLst>
            <a:ahLst/>
            <a:cxnLst>
              <a:cxn ang="0">
                <a:pos x="connsiteX0" y="connsiteY0"/>
              </a:cxn>
              <a:cxn ang="0">
                <a:pos x="connsiteX1" y="connsiteY1"/>
              </a:cxn>
            </a:cxnLst>
            <a:rect l="l" t="t" r="r" b="b"/>
            <a:pathLst>
              <a:path h="39118">
                <a:moveTo>
                  <a:pt x="0" y="0"/>
                </a:moveTo>
                <a:lnTo>
                  <a:pt x="0" y="45508"/>
                </a:lnTo>
              </a:path>
            </a:pathLst>
          </a:custGeom>
          <a:ln w="6436" cap="rnd">
            <a:solidFill>
              <a:schemeClr val="bg1"/>
            </a:solidFill>
            <a:prstDash val="solid"/>
            <a:round/>
          </a:ln>
        </p:spPr>
        <p:txBody>
          <a:bodyPr rtlCol="0" anchor="ctr"/>
          <a:lstStyle/>
          <a:p>
            <a:endParaRPr lang="en-GB"/>
          </a:p>
        </p:txBody>
      </p:sp>
      <p:sp>
        <p:nvSpPr>
          <p:cNvPr id="50" name="Freeform: Shape 49">
            <a:extLst>
              <a:ext uri="{FF2B5EF4-FFF2-40B4-BE49-F238E27FC236}">
                <a16:creationId xmlns:a16="http://schemas.microsoft.com/office/drawing/2014/main" id="{B1D0D4DA-9223-48A3-8D1B-B02D0B751BF6}"/>
              </a:ext>
            </a:extLst>
          </p:cNvPr>
          <p:cNvSpPr/>
          <p:nvPr/>
        </p:nvSpPr>
        <p:spPr>
          <a:xfrm>
            <a:off x="429177" y="4748840"/>
            <a:ext cx="13039" cy="156473"/>
          </a:xfrm>
          <a:custGeom>
            <a:avLst/>
            <a:gdLst>
              <a:gd name="connsiteX0" fmla="*/ 0 w 0"/>
              <a:gd name="connsiteY0" fmla="*/ 0 h 156472"/>
              <a:gd name="connsiteX1" fmla="*/ 0 w 0"/>
              <a:gd name="connsiteY1" fmla="*/ 159733 h 156472"/>
            </a:gdLst>
            <a:ahLst/>
            <a:cxnLst>
              <a:cxn ang="0">
                <a:pos x="connsiteX0" y="connsiteY0"/>
              </a:cxn>
              <a:cxn ang="0">
                <a:pos x="connsiteX1" y="connsiteY1"/>
              </a:cxn>
            </a:cxnLst>
            <a:rect l="l" t="t" r="r" b="b"/>
            <a:pathLst>
              <a:path h="156472">
                <a:moveTo>
                  <a:pt x="0" y="0"/>
                </a:moveTo>
                <a:lnTo>
                  <a:pt x="0" y="159733"/>
                </a:lnTo>
              </a:path>
            </a:pathLst>
          </a:custGeom>
          <a:ln w="6436" cap="rnd">
            <a:solidFill>
              <a:schemeClr val="bg1"/>
            </a:solidFill>
            <a:prstDash val="solid"/>
            <a:round/>
          </a:ln>
        </p:spPr>
        <p:txBody>
          <a:bodyPr rtlCol="0" anchor="ctr"/>
          <a:lstStyle/>
          <a:p>
            <a:endParaRPr lang="en-GB"/>
          </a:p>
        </p:txBody>
      </p:sp>
      <p:sp>
        <p:nvSpPr>
          <p:cNvPr id="51" name="Freeform: Shape 50">
            <a:extLst>
              <a:ext uri="{FF2B5EF4-FFF2-40B4-BE49-F238E27FC236}">
                <a16:creationId xmlns:a16="http://schemas.microsoft.com/office/drawing/2014/main" id="{D65C72C0-5A11-4001-8C38-85952510E0A6}"/>
              </a:ext>
            </a:extLst>
          </p:cNvPr>
          <p:cNvSpPr/>
          <p:nvPr/>
        </p:nvSpPr>
        <p:spPr>
          <a:xfrm>
            <a:off x="458907" y="4736583"/>
            <a:ext cx="130394" cy="117354"/>
          </a:xfrm>
          <a:custGeom>
            <a:avLst/>
            <a:gdLst>
              <a:gd name="connsiteX0" fmla="*/ 14083 w 130393"/>
              <a:gd name="connsiteY0" fmla="*/ 102098 h 117354"/>
              <a:gd name="connsiteX1" fmla="*/ 70934 w 130393"/>
              <a:gd name="connsiteY1" fmla="*/ 122179 h 117354"/>
              <a:gd name="connsiteX2" fmla="*/ 130263 w 130393"/>
              <a:gd name="connsiteY2" fmla="*/ 0 h 117354"/>
              <a:gd name="connsiteX3" fmla="*/ 86712 w 130393"/>
              <a:gd name="connsiteY3" fmla="*/ 19690 h 117354"/>
              <a:gd name="connsiteX4" fmla="*/ 0 w 130393"/>
              <a:gd name="connsiteY4" fmla="*/ 78106 h 11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93" h="117354">
                <a:moveTo>
                  <a:pt x="14083" y="102098"/>
                </a:moveTo>
                <a:cubicBezTo>
                  <a:pt x="14083" y="102098"/>
                  <a:pt x="29078" y="125569"/>
                  <a:pt x="70934" y="122179"/>
                </a:cubicBezTo>
                <a:cubicBezTo>
                  <a:pt x="131959" y="117224"/>
                  <a:pt x="157125" y="43943"/>
                  <a:pt x="130263" y="0"/>
                </a:cubicBezTo>
                <a:cubicBezTo>
                  <a:pt x="130263" y="0"/>
                  <a:pt x="121657" y="18386"/>
                  <a:pt x="86712" y="19690"/>
                </a:cubicBezTo>
                <a:cubicBezTo>
                  <a:pt x="58416" y="20733"/>
                  <a:pt x="14083" y="15778"/>
                  <a:pt x="0" y="78106"/>
                </a:cubicBezTo>
              </a:path>
            </a:pathLst>
          </a:custGeom>
          <a:noFill/>
          <a:ln w="6436" cap="rnd">
            <a:solidFill>
              <a:schemeClr val="bg1"/>
            </a:solidFill>
            <a:prstDash val="solid"/>
            <a:round/>
          </a:ln>
        </p:spPr>
        <p:txBody>
          <a:bodyPr rtlCol="0" anchor="ctr"/>
          <a:lstStyle/>
          <a:p>
            <a:endParaRPr lang="en-GB"/>
          </a:p>
        </p:txBody>
      </p:sp>
      <p:sp>
        <p:nvSpPr>
          <p:cNvPr id="52" name="Freeform: Shape 51">
            <a:extLst>
              <a:ext uri="{FF2B5EF4-FFF2-40B4-BE49-F238E27FC236}">
                <a16:creationId xmlns:a16="http://schemas.microsoft.com/office/drawing/2014/main" id="{47AC99A0-3706-46CC-B2A5-E4D0519FC04E}"/>
              </a:ext>
            </a:extLst>
          </p:cNvPr>
          <p:cNvSpPr/>
          <p:nvPr/>
        </p:nvSpPr>
        <p:spPr>
          <a:xfrm>
            <a:off x="429046" y="4820947"/>
            <a:ext cx="78236" cy="78236"/>
          </a:xfrm>
          <a:custGeom>
            <a:avLst/>
            <a:gdLst>
              <a:gd name="connsiteX0" fmla="*/ 0 w 78236"/>
              <a:gd name="connsiteY0" fmla="*/ 86973 h 78236"/>
              <a:gd name="connsiteX1" fmla="*/ 26079 w 78236"/>
              <a:gd name="connsiteY1" fmla="*/ 33250 h 78236"/>
              <a:gd name="connsiteX2" fmla="*/ 86581 w 78236"/>
              <a:gd name="connsiteY2" fmla="*/ 0 h 78236"/>
            </a:gdLst>
            <a:ahLst/>
            <a:cxnLst>
              <a:cxn ang="0">
                <a:pos x="connsiteX0" y="connsiteY0"/>
              </a:cxn>
              <a:cxn ang="0">
                <a:pos x="connsiteX1" y="connsiteY1"/>
              </a:cxn>
              <a:cxn ang="0">
                <a:pos x="connsiteX2" y="connsiteY2"/>
              </a:cxn>
            </a:cxnLst>
            <a:rect l="l" t="t" r="r" b="b"/>
            <a:pathLst>
              <a:path w="78236" h="78236">
                <a:moveTo>
                  <a:pt x="0" y="86973"/>
                </a:moveTo>
                <a:cubicBezTo>
                  <a:pt x="2750" y="66748"/>
                  <a:pt x="11887" y="47920"/>
                  <a:pt x="26079" y="33250"/>
                </a:cubicBezTo>
                <a:cubicBezTo>
                  <a:pt x="42064" y="15843"/>
                  <a:pt x="63318" y="4160"/>
                  <a:pt x="86581" y="0"/>
                </a:cubicBezTo>
              </a:path>
            </a:pathLst>
          </a:custGeom>
          <a:noFill/>
          <a:ln w="6436" cap="rnd">
            <a:solidFill>
              <a:schemeClr val="bg1"/>
            </a:solidFill>
            <a:prstDash val="solid"/>
            <a:round/>
          </a:ln>
        </p:spPr>
        <p:txBody>
          <a:bodyPr rtlCol="0" anchor="ctr"/>
          <a:lstStyle/>
          <a:p>
            <a:endParaRPr lang="en-GB"/>
          </a:p>
        </p:txBody>
      </p:sp>
      <p:sp>
        <p:nvSpPr>
          <p:cNvPr id="53" name="Freeform: Shape 52">
            <a:extLst>
              <a:ext uri="{FF2B5EF4-FFF2-40B4-BE49-F238E27FC236}">
                <a16:creationId xmlns:a16="http://schemas.microsoft.com/office/drawing/2014/main" id="{EAC1A3ED-C1B5-4C93-B381-D36ADED56FB9}"/>
              </a:ext>
            </a:extLst>
          </p:cNvPr>
          <p:cNvSpPr/>
          <p:nvPr/>
        </p:nvSpPr>
        <p:spPr>
          <a:xfrm>
            <a:off x="290644" y="4735018"/>
            <a:ext cx="104315" cy="91276"/>
          </a:xfrm>
          <a:custGeom>
            <a:avLst/>
            <a:gdLst>
              <a:gd name="connsiteX0" fmla="*/ 102805 w 104315"/>
              <a:gd name="connsiteY0" fmla="*/ 82539 h 91275"/>
              <a:gd name="connsiteX1" fmla="*/ 56776 w 104315"/>
              <a:gd name="connsiteY1" fmla="*/ 98969 h 91275"/>
              <a:gd name="connsiteX2" fmla="*/ 8661 w 104315"/>
              <a:gd name="connsiteY2" fmla="*/ 0 h 91275"/>
              <a:gd name="connsiteX3" fmla="*/ 43997 w 104315"/>
              <a:gd name="connsiteY3" fmla="*/ 15908 h 91275"/>
              <a:gd name="connsiteX4" fmla="*/ 111411 w 104315"/>
              <a:gd name="connsiteY4" fmla="*/ 53592 h 9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15" h="91275">
                <a:moveTo>
                  <a:pt x="102805" y="82539"/>
                </a:moveTo>
                <a:cubicBezTo>
                  <a:pt x="102805" y="82539"/>
                  <a:pt x="90678" y="101577"/>
                  <a:pt x="56776" y="98969"/>
                </a:cubicBezTo>
                <a:cubicBezTo>
                  <a:pt x="7357" y="94927"/>
                  <a:pt x="-13115" y="35598"/>
                  <a:pt x="8661" y="0"/>
                </a:cubicBezTo>
                <a:cubicBezTo>
                  <a:pt x="8661" y="0"/>
                  <a:pt x="15572" y="14865"/>
                  <a:pt x="43997" y="15908"/>
                </a:cubicBezTo>
                <a:cubicBezTo>
                  <a:pt x="65252" y="16690"/>
                  <a:pt x="97850" y="13300"/>
                  <a:pt x="111411" y="53592"/>
                </a:cubicBezTo>
              </a:path>
            </a:pathLst>
          </a:custGeom>
          <a:noFill/>
          <a:ln w="6436" cap="rnd">
            <a:solidFill>
              <a:schemeClr val="bg1"/>
            </a:solidFill>
            <a:prstDash val="solid"/>
            <a:round/>
          </a:ln>
        </p:spPr>
        <p:txBody>
          <a:bodyPr rtlCol="0" anchor="ctr"/>
          <a:lstStyle/>
          <a:p>
            <a:endParaRPr lang="en-GB"/>
          </a:p>
        </p:txBody>
      </p:sp>
      <p:sp>
        <p:nvSpPr>
          <p:cNvPr id="54" name="Freeform: Shape 53">
            <a:extLst>
              <a:ext uri="{FF2B5EF4-FFF2-40B4-BE49-F238E27FC236}">
                <a16:creationId xmlns:a16="http://schemas.microsoft.com/office/drawing/2014/main" id="{16BF0A42-BB67-4151-BDA3-61C9A2C55EE0}"/>
              </a:ext>
            </a:extLst>
          </p:cNvPr>
          <p:cNvSpPr/>
          <p:nvPr/>
        </p:nvSpPr>
        <p:spPr>
          <a:xfrm>
            <a:off x="358895" y="4800997"/>
            <a:ext cx="65197" cy="65197"/>
          </a:xfrm>
          <a:custGeom>
            <a:avLst/>
            <a:gdLst>
              <a:gd name="connsiteX0" fmla="*/ 70152 w 65196"/>
              <a:gd name="connsiteY0" fmla="*/ 70543 h 65196"/>
              <a:gd name="connsiteX1" fmla="*/ 49289 w 65196"/>
              <a:gd name="connsiteY1" fmla="*/ 26992 h 65196"/>
              <a:gd name="connsiteX2" fmla="*/ 0 w 65196"/>
              <a:gd name="connsiteY2" fmla="*/ 0 h 65196"/>
            </a:gdLst>
            <a:ahLst/>
            <a:cxnLst>
              <a:cxn ang="0">
                <a:pos x="connsiteX0" y="connsiteY0"/>
              </a:cxn>
              <a:cxn ang="0">
                <a:pos x="connsiteX1" y="connsiteY1"/>
              </a:cxn>
              <a:cxn ang="0">
                <a:pos x="connsiteX2" y="connsiteY2"/>
              </a:cxn>
            </a:cxnLst>
            <a:rect l="l" t="t" r="r" b="b"/>
            <a:pathLst>
              <a:path w="65196" h="65196">
                <a:moveTo>
                  <a:pt x="70152" y="70543"/>
                </a:moveTo>
                <a:cubicBezTo>
                  <a:pt x="67964" y="54192"/>
                  <a:pt x="60662" y="38949"/>
                  <a:pt x="49289" y="26992"/>
                </a:cubicBezTo>
                <a:cubicBezTo>
                  <a:pt x="36221" y="12883"/>
                  <a:pt x="18921" y="3416"/>
                  <a:pt x="0" y="0"/>
                </a:cubicBezTo>
              </a:path>
            </a:pathLst>
          </a:custGeom>
          <a:noFill/>
          <a:ln w="6436" cap="rnd">
            <a:solidFill>
              <a:schemeClr val="bg1"/>
            </a:solidFill>
            <a:prstDash val="solid"/>
            <a:round/>
          </a:ln>
        </p:spPr>
        <p:txBody>
          <a:bodyPr rtlCol="0" anchor="ctr"/>
          <a:lstStyle/>
          <a:p>
            <a:endParaRPr lang="en-GB"/>
          </a:p>
        </p:txBody>
      </p:sp>
      <p:sp>
        <p:nvSpPr>
          <p:cNvPr id="55" name="Freeform: Shape 54">
            <a:extLst>
              <a:ext uri="{FF2B5EF4-FFF2-40B4-BE49-F238E27FC236}">
                <a16:creationId xmlns:a16="http://schemas.microsoft.com/office/drawing/2014/main" id="{5E930D78-2A24-4ADA-B67F-C0D7ECEF8641}"/>
              </a:ext>
            </a:extLst>
          </p:cNvPr>
          <p:cNvSpPr/>
          <p:nvPr/>
        </p:nvSpPr>
        <p:spPr>
          <a:xfrm>
            <a:off x="353940" y="4620141"/>
            <a:ext cx="143433" cy="26079"/>
          </a:xfrm>
          <a:custGeom>
            <a:avLst/>
            <a:gdLst>
              <a:gd name="connsiteX0" fmla="*/ 14474 w 143433"/>
              <a:gd name="connsiteY0" fmla="*/ 28817 h 26078"/>
              <a:gd name="connsiteX1" fmla="*/ 0 w 143433"/>
              <a:gd name="connsiteY1" fmla="*/ 14474 h 26078"/>
              <a:gd name="connsiteX2" fmla="*/ 0 w 143433"/>
              <a:gd name="connsiteY2" fmla="*/ 14474 h 26078"/>
              <a:gd name="connsiteX3" fmla="*/ 14474 w 143433"/>
              <a:gd name="connsiteY3" fmla="*/ 0 h 26078"/>
              <a:gd name="connsiteX4" fmla="*/ 136522 w 143433"/>
              <a:gd name="connsiteY4" fmla="*/ 0 h 26078"/>
              <a:gd name="connsiteX5" fmla="*/ 150866 w 143433"/>
              <a:gd name="connsiteY5" fmla="*/ 14474 h 26078"/>
              <a:gd name="connsiteX6" fmla="*/ 150866 w 143433"/>
              <a:gd name="connsiteY6" fmla="*/ 14474 h 26078"/>
              <a:gd name="connsiteX7" fmla="*/ 136522 w 143433"/>
              <a:gd name="connsiteY7" fmla="*/ 28817 h 2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433" h="26078">
                <a:moveTo>
                  <a:pt x="14474" y="28817"/>
                </a:moveTo>
                <a:cubicBezTo>
                  <a:pt x="6530" y="28817"/>
                  <a:pt x="72" y="22415"/>
                  <a:pt x="0" y="14474"/>
                </a:cubicBezTo>
                <a:lnTo>
                  <a:pt x="0" y="14474"/>
                </a:lnTo>
                <a:cubicBezTo>
                  <a:pt x="0" y="6480"/>
                  <a:pt x="6481" y="0"/>
                  <a:pt x="14474" y="0"/>
                </a:cubicBezTo>
                <a:lnTo>
                  <a:pt x="136522" y="0"/>
                </a:lnTo>
                <a:cubicBezTo>
                  <a:pt x="144465" y="65"/>
                  <a:pt x="150866" y="6533"/>
                  <a:pt x="150866" y="14474"/>
                </a:cubicBezTo>
                <a:lnTo>
                  <a:pt x="150866" y="14474"/>
                </a:lnTo>
                <a:cubicBezTo>
                  <a:pt x="150866" y="22401"/>
                  <a:pt x="144444" y="28817"/>
                  <a:pt x="136522" y="28817"/>
                </a:cubicBezTo>
              </a:path>
            </a:pathLst>
          </a:custGeom>
          <a:noFill/>
          <a:ln w="6436" cap="rnd">
            <a:solidFill>
              <a:schemeClr val="bg1"/>
            </a:solidFill>
            <a:prstDash val="solid"/>
            <a:round/>
          </a:ln>
        </p:spPr>
        <p:txBody>
          <a:bodyPr rtlCol="0" anchor="ctr"/>
          <a:lstStyle/>
          <a:p>
            <a:endParaRPr lang="en-GB"/>
          </a:p>
        </p:txBody>
      </p:sp>
      <p:sp>
        <p:nvSpPr>
          <p:cNvPr id="56" name="Freeform: Shape 55">
            <a:extLst>
              <a:ext uri="{FF2B5EF4-FFF2-40B4-BE49-F238E27FC236}">
                <a16:creationId xmlns:a16="http://schemas.microsoft.com/office/drawing/2014/main" id="{4C38A3F3-C50F-4489-AB0E-3A71A8F501D8}"/>
              </a:ext>
            </a:extLst>
          </p:cNvPr>
          <p:cNvSpPr/>
          <p:nvPr/>
        </p:nvSpPr>
        <p:spPr>
          <a:xfrm>
            <a:off x="414573" y="4688076"/>
            <a:ext cx="26079" cy="13039"/>
          </a:xfrm>
          <a:custGeom>
            <a:avLst/>
            <a:gdLst>
              <a:gd name="connsiteX0" fmla="*/ 0 w 26078"/>
              <a:gd name="connsiteY0" fmla="*/ 0 h 0"/>
              <a:gd name="connsiteX1" fmla="*/ 29730 w 26078"/>
              <a:gd name="connsiteY1" fmla="*/ 0 h 0"/>
            </a:gdLst>
            <a:ahLst/>
            <a:cxnLst>
              <a:cxn ang="0">
                <a:pos x="connsiteX0" y="connsiteY0"/>
              </a:cxn>
              <a:cxn ang="0">
                <a:pos x="connsiteX1" y="connsiteY1"/>
              </a:cxn>
            </a:cxnLst>
            <a:rect l="l" t="t" r="r" b="b"/>
            <a:pathLst>
              <a:path w="26078">
                <a:moveTo>
                  <a:pt x="0" y="0"/>
                </a:moveTo>
                <a:lnTo>
                  <a:pt x="29730" y="0"/>
                </a:lnTo>
              </a:path>
            </a:pathLst>
          </a:custGeom>
          <a:ln w="6436" cap="rnd">
            <a:solidFill>
              <a:schemeClr val="bg1"/>
            </a:solidFill>
            <a:prstDash val="solid"/>
            <a:round/>
          </a:ln>
        </p:spPr>
        <p:txBody>
          <a:bodyPr rtlCol="0" anchor="ctr"/>
          <a:lstStyle/>
          <a:p>
            <a:endParaRPr lang="en-GB"/>
          </a:p>
        </p:txBody>
      </p:sp>
      <p:sp>
        <p:nvSpPr>
          <p:cNvPr id="57" name="Freeform: Shape 56">
            <a:extLst>
              <a:ext uri="{FF2B5EF4-FFF2-40B4-BE49-F238E27FC236}">
                <a16:creationId xmlns:a16="http://schemas.microsoft.com/office/drawing/2014/main" id="{18BF7521-E7F1-445F-BE11-E8A38543FB02}"/>
              </a:ext>
            </a:extLst>
          </p:cNvPr>
          <p:cNvSpPr/>
          <p:nvPr/>
        </p:nvSpPr>
        <p:spPr>
          <a:xfrm>
            <a:off x="414573" y="4663823"/>
            <a:ext cx="26079" cy="13039"/>
          </a:xfrm>
          <a:custGeom>
            <a:avLst/>
            <a:gdLst>
              <a:gd name="connsiteX0" fmla="*/ 0 w 26078"/>
              <a:gd name="connsiteY0" fmla="*/ 0 h 0"/>
              <a:gd name="connsiteX1" fmla="*/ 29730 w 26078"/>
              <a:gd name="connsiteY1" fmla="*/ 0 h 0"/>
            </a:gdLst>
            <a:ahLst/>
            <a:cxnLst>
              <a:cxn ang="0">
                <a:pos x="connsiteX0" y="connsiteY0"/>
              </a:cxn>
              <a:cxn ang="0">
                <a:pos x="connsiteX1" y="connsiteY1"/>
              </a:cxn>
            </a:cxnLst>
            <a:rect l="l" t="t" r="r" b="b"/>
            <a:pathLst>
              <a:path w="26078">
                <a:moveTo>
                  <a:pt x="0" y="0"/>
                </a:moveTo>
                <a:lnTo>
                  <a:pt x="29730" y="0"/>
                </a:lnTo>
              </a:path>
            </a:pathLst>
          </a:custGeom>
          <a:ln w="6436" cap="rnd">
            <a:solidFill>
              <a:schemeClr val="bg1"/>
            </a:solidFill>
            <a:prstDash val="solid"/>
            <a:round/>
          </a:ln>
        </p:spPr>
        <p:txBody>
          <a:bodyPr rtlCol="0" anchor="ctr"/>
          <a:lstStyle/>
          <a:p>
            <a:endParaRPr lang="en-GB"/>
          </a:p>
        </p:txBody>
      </p:sp>
      <p:sp>
        <p:nvSpPr>
          <p:cNvPr id="58" name="Freeform: Shape 57">
            <a:extLst>
              <a:ext uri="{FF2B5EF4-FFF2-40B4-BE49-F238E27FC236}">
                <a16:creationId xmlns:a16="http://schemas.microsoft.com/office/drawing/2014/main" id="{69727A2E-6D07-4512-9E07-CD7B2114B2ED}"/>
              </a:ext>
            </a:extLst>
          </p:cNvPr>
          <p:cNvSpPr/>
          <p:nvPr/>
        </p:nvSpPr>
        <p:spPr>
          <a:xfrm>
            <a:off x="341422" y="2780545"/>
            <a:ext cx="13039" cy="117354"/>
          </a:xfrm>
          <a:custGeom>
            <a:avLst/>
            <a:gdLst>
              <a:gd name="connsiteX0" fmla="*/ 0 w 0"/>
              <a:gd name="connsiteY0" fmla="*/ 0 h 117354"/>
              <a:gd name="connsiteX1" fmla="*/ 0 w 0"/>
              <a:gd name="connsiteY1" fmla="*/ 118789 h 117354"/>
            </a:gdLst>
            <a:ahLst/>
            <a:cxnLst>
              <a:cxn ang="0">
                <a:pos x="connsiteX0" y="connsiteY0"/>
              </a:cxn>
              <a:cxn ang="0">
                <a:pos x="connsiteX1" y="connsiteY1"/>
              </a:cxn>
            </a:cxnLst>
            <a:rect l="l" t="t" r="r" b="b"/>
            <a:pathLst>
              <a:path h="117354">
                <a:moveTo>
                  <a:pt x="0" y="0"/>
                </a:moveTo>
                <a:lnTo>
                  <a:pt x="0" y="118789"/>
                </a:lnTo>
              </a:path>
            </a:pathLst>
          </a:custGeom>
          <a:ln w="6436" cap="rnd">
            <a:solidFill>
              <a:schemeClr val="bg1"/>
            </a:solidFill>
            <a:prstDash val="solid"/>
            <a:round/>
          </a:ln>
        </p:spPr>
        <p:txBody>
          <a:bodyPr rtlCol="0" anchor="ctr"/>
          <a:lstStyle/>
          <a:p>
            <a:endParaRPr lang="en-GB"/>
          </a:p>
        </p:txBody>
      </p:sp>
      <p:sp>
        <p:nvSpPr>
          <p:cNvPr id="59" name="Freeform: Shape 58">
            <a:extLst>
              <a:ext uri="{FF2B5EF4-FFF2-40B4-BE49-F238E27FC236}">
                <a16:creationId xmlns:a16="http://schemas.microsoft.com/office/drawing/2014/main" id="{00466811-7A26-48E1-AC00-F6884DCEE0FF}"/>
              </a:ext>
            </a:extLst>
          </p:cNvPr>
          <p:cNvSpPr/>
          <p:nvPr/>
        </p:nvSpPr>
        <p:spPr>
          <a:xfrm>
            <a:off x="275438" y="2721607"/>
            <a:ext cx="130394" cy="260788"/>
          </a:xfrm>
          <a:custGeom>
            <a:avLst/>
            <a:gdLst>
              <a:gd name="connsiteX0" fmla="*/ 31691 w 130393"/>
              <a:gd name="connsiteY0" fmla="*/ 147736 h 260787"/>
              <a:gd name="connsiteX1" fmla="*/ 5 w 130393"/>
              <a:gd name="connsiteY1" fmla="*/ 204457 h 260787"/>
              <a:gd name="connsiteX2" fmla="*/ 66468 w 130393"/>
              <a:gd name="connsiteY2" fmla="*/ 269954 h 260787"/>
              <a:gd name="connsiteX3" fmla="*/ 131959 w 130393"/>
              <a:gd name="connsiteY3" fmla="*/ 203479 h 260787"/>
              <a:gd name="connsiteX4" fmla="*/ 100278 w 130393"/>
              <a:gd name="connsiteY4" fmla="*/ 147606 h 260787"/>
              <a:gd name="connsiteX5" fmla="*/ 92454 w 130393"/>
              <a:gd name="connsiteY5" fmla="*/ 133654 h 260787"/>
              <a:gd name="connsiteX6" fmla="*/ 92454 w 130393"/>
              <a:gd name="connsiteY6" fmla="*/ 26079 h 260787"/>
              <a:gd name="connsiteX7" fmla="*/ 66375 w 130393"/>
              <a:gd name="connsiteY7" fmla="*/ 0 h 260787"/>
              <a:gd name="connsiteX8" fmla="*/ 66375 w 130393"/>
              <a:gd name="connsiteY8" fmla="*/ 0 h 260787"/>
              <a:gd name="connsiteX9" fmla="*/ 40297 w 130393"/>
              <a:gd name="connsiteY9" fmla="*/ 26079 h 260787"/>
              <a:gd name="connsiteX10" fmla="*/ 40297 w 130393"/>
              <a:gd name="connsiteY10" fmla="*/ 133915 h 260787"/>
              <a:gd name="connsiteX11" fmla="*/ 31691 w 130393"/>
              <a:gd name="connsiteY11" fmla="*/ 147736 h 26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393" h="260787">
                <a:moveTo>
                  <a:pt x="31691" y="147736"/>
                </a:moveTo>
                <a:cubicBezTo>
                  <a:pt x="11789" y="159654"/>
                  <a:pt x="-277" y="181260"/>
                  <a:pt x="5" y="204457"/>
                </a:cubicBezTo>
                <a:cubicBezTo>
                  <a:pt x="273" y="240890"/>
                  <a:pt x="30031" y="270215"/>
                  <a:pt x="66468" y="269954"/>
                </a:cubicBezTo>
                <a:cubicBezTo>
                  <a:pt x="102906" y="269681"/>
                  <a:pt x="132228" y="239925"/>
                  <a:pt x="131959" y="203479"/>
                </a:cubicBezTo>
                <a:cubicBezTo>
                  <a:pt x="131791" y="180635"/>
                  <a:pt x="119805" y="159485"/>
                  <a:pt x="100278" y="147606"/>
                </a:cubicBezTo>
                <a:cubicBezTo>
                  <a:pt x="95351" y="144698"/>
                  <a:pt x="92364" y="139378"/>
                  <a:pt x="92454" y="133654"/>
                </a:cubicBezTo>
                <a:lnTo>
                  <a:pt x="92454" y="26079"/>
                </a:lnTo>
                <a:cubicBezTo>
                  <a:pt x="92454" y="11670"/>
                  <a:pt x="80779" y="0"/>
                  <a:pt x="66375" y="0"/>
                </a:cubicBezTo>
                <a:lnTo>
                  <a:pt x="66375" y="0"/>
                </a:lnTo>
                <a:cubicBezTo>
                  <a:pt x="51972" y="0"/>
                  <a:pt x="40297" y="11670"/>
                  <a:pt x="40297" y="26079"/>
                </a:cubicBezTo>
                <a:lnTo>
                  <a:pt x="40297" y="133915"/>
                </a:lnTo>
                <a:cubicBezTo>
                  <a:pt x="40100" y="139730"/>
                  <a:pt x="36820" y="144998"/>
                  <a:pt x="31691" y="147736"/>
                </a:cubicBezTo>
                <a:close/>
              </a:path>
            </a:pathLst>
          </a:custGeom>
          <a:noFill/>
          <a:ln w="6436" cap="rnd">
            <a:solidFill>
              <a:schemeClr val="bg1"/>
            </a:solidFill>
            <a:prstDash val="solid"/>
            <a:round/>
          </a:ln>
        </p:spPr>
        <p:txBody>
          <a:bodyPr rtlCol="0" anchor="ctr"/>
          <a:lstStyle/>
          <a:p>
            <a:endParaRPr lang="en-GB"/>
          </a:p>
        </p:txBody>
      </p:sp>
      <p:sp>
        <p:nvSpPr>
          <p:cNvPr id="60" name="Freeform: Shape 59">
            <a:extLst>
              <a:ext uri="{FF2B5EF4-FFF2-40B4-BE49-F238E27FC236}">
                <a16:creationId xmlns:a16="http://schemas.microsoft.com/office/drawing/2014/main" id="{F0A5ADC2-8A37-4BC5-BAC0-CA47B2F025C8}"/>
              </a:ext>
            </a:extLst>
          </p:cNvPr>
          <p:cNvSpPr/>
          <p:nvPr/>
        </p:nvSpPr>
        <p:spPr>
          <a:xfrm>
            <a:off x="281701" y="2796975"/>
            <a:ext cx="13039" cy="13039"/>
          </a:xfrm>
          <a:custGeom>
            <a:avLst/>
            <a:gdLst>
              <a:gd name="connsiteX0" fmla="*/ 10171 w 0"/>
              <a:gd name="connsiteY0" fmla="*/ 0 h 0"/>
              <a:gd name="connsiteX1" fmla="*/ 0 w 0"/>
              <a:gd name="connsiteY1" fmla="*/ 0 h 0"/>
            </a:gdLst>
            <a:ahLst/>
            <a:cxnLst>
              <a:cxn ang="0">
                <a:pos x="connsiteX0" y="connsiteY0"/>
              </a:cxn>
              <a:cxn ang="0">
                <a:pos x="connsiteX1" y="connsiteY1"/>
              </a:cxn>
            </a:cxnLst>
            <a:rect l="l" t="t" r="r" b="b"/>
            <a:pathLst>
              <a:path>
                <a:moveTo>
                  <a:pt x="10171" y="0"/>
                </a:moveTo>
                <a:lnTo>
                  <a:pt x="0" y="0"/>
                </a:lnTo>
              </a:path>
            </a:pathLst>
          </a:custGeom>
          <a:ln w="6436" cap="rnd">
            <a:solidFill>
              <a:schemeClr val="bg1"/>
            </a:solidFill>
            <a:prstDash val="solid"/>
            <a:round/>
          </a:ln>
        </p:spPr>
        <p:txBody>
          <a:bodyPr rtlCol="0" anchor="ctr"/>
          <a:lstStyle/>
          <a:p>
            <a:endParaRPr lang="en-GB"/>
          </a:p>
        </p:txBody>
      </p:sp>
      <p:sp>
        <p:nvSpPr>
          <p:cNvPr id="61" name="Freeform: Shape 60">
            <a:extLst>
              <a:ext uri="{FF2B5EF4-FFF2-40B4-BE49-F238E27FC236}">
                <a16:creationId xmlns:a16="http://schemas.microsoft.com/office/drawing/2014/main" id="{AB4C763B-5493-404E-80C5-A7F1EBC3202F}"/>
              </a:ext>
            </a:extLst>
          </p:cNvPr>
          <p:cNvSpPr/>
          <p:nvPr/>
        </p:nvSpPr>
        <p:spPr>
          <a:xfrm>
            <a:off x="281701" y="2826704"/>
            <a:ext cx="13039" cy="13039"/>
          </a:xfrm>
          <a:custGeom>
            <a:avLst/>
            <a:gdLst>
              <a:gd name="connsiteX0" fmla="*/ 10171 w 0"/>
              <a:gd name="connsiteY0" fmla="*/ 0 h 0"/>
              <a:gd name="connsiteX1" fmla="*/ 0 w 0"/>
              <a:gd name="connsiteY1" fmla="*/ 0 h 0"/>
            </a:gdLst>
            <a:ahLst/>
            <a:cxnLst>
              <a:cxn ang="0">
                <a:pos x="connsiteX0" y="connsiteY0"/>
              </a:cxn>
              <a:cxn ang="0">
                <a:pos x="connsiteX1" y="connsiteY1"/>
              </a:cxn>
            </a:cxnLst>
            <a:rect l="l" t="t" r="r" b="b"/>
            <a:pathLst>
              <a:path>
                <a:moveTo>
                  <a:pt x="10171" y="0"/>
                </a:moveTo>
                <a:lnTo>
                  <a:pt x="0" y="0"/>
                </a:lnTo>
              </a:path>
            </a:pathLst>
          </a:custGeom>
          <a:ln w="6436" cap="rnd">
            <a:solidFill>
              <a:schemeClr val="bg1"/>
            </a:solidFill>
            <a:prstDash val="solid"/>
            <a:round/>
          </a:ln>
        </p:spPr>
        <p:txBody>
          <a:bodyPr rtlCol="0" anchor="ctr"/>
          <a:lstStyle/>
          <a:p>
            <a:endParaRPr lang="en-GB"/>
          </a:p>
        </p:txBody>
      </p:sp>
      <p:sp>
        <p:nvSpPr>
          <p:cNvPr id="62" name="Freeform: Shape 61">
            <a:extLst>
              <a:ext uri="{FF2B5EF4-FFF2-40B4-BE49-F238E27FC236}">
                <a16:creationId xmlns:a16="http://schemas.microsoft.com/office/drawing/2014/main" id="{8E574036-B1FB-4B17-8A5F-761E19146EB1}"/>
              </a:ext>
            </a:extLst>
          </p:cNvPr>
          <p:cNvSpPr/>
          <p:nvPr/>
        </p:nvSpPr>
        <p:spPr>
          <a:xfrm>
            <a:off x="281701" y="2767245"/>
            <a:ext cx="13039" cy="13039"/>
          </a:xfrm>
          <a:custGeom>
            <a:avLst/>
            <a:gdLst>
              <a:gd name="connsiteX0" fmla="*/ 10171 w 0"/>
              <a:gd name="connsiteY0" fmla="*/ 0 h 0"/>
              <a:gd name="connsiteX1" fmla="*/ 0 w 0"/>
              <a:gd name="connsiteY1" fmla="*/ 0 h 0"/>
            </a:gdLst>
            <a:ahLst/>
            <a:cxnLst>
              <a:cxn ang="0">
                <a:pos x="connsiteX0" y="connsiteY0"/>
              </a:cxn>
              <a:cxn ang="0">
                <a:pos x="connsiteX1" y="connsiteY1"/>
              </a:cxn>
            </a:cxnLst>
            <a:rect l="l" t="t" r="r" b="b"/>
            <a:pathLst>
              <a:path>
                <a:moveTo>
                  <a:pt x="10171" y="0"/>
                </a:moveTo>
                <a:lnTo>
                  <a:pt x="0" y="0"/>
                </a:lnTo>
              </a:path>
            </a:pathLst>
          </a:custGeom>
          <a:ln w="6436" cap="rnd">
            <a:solidFill>
              <a:schemeClr val="bg1"/>
            </a:solidFill>
            <a:prstDash val="solid"/>
            <a:round/>
          </a:ln>
        </p:spPr>
        <p:txBody>
          <a:bodyPr rtlCol="0" anchor="ctr"/>
          <a:lstStyle/>
          <a:p>
            <a:endParaRPr lang="en-GB"/>
          </a:p>
        </p:txBody>
      </p:sp>
      <p:sp>
        <p:nvSpPr>
          <p:cNvPr id="63" name="Freeform: Shape 62">
            <a:extLst>
              <a:ext uri="{FF2B5EF4-FFF2-40B4-BE49-F238E27FC236}">
                <a16:creationId xmlns:a16="http://schemas.microsoft.com/office/drawing/2014/main" id="{2E63BD64-7A8B-460C-9534-DDC79C90181B}"/>
              </a:ext>
            </a:extLst>
          </p:cNvPr>
          <p:cNvSpPr/>
          <p:nvPr/>
        </p:nvSpPr>
        <p:spPr>
          <a:xfrm>
            <a:off x="315343" y="2899334"/>
            <a:ext cx="52158" cy="52158"/>
          </a:xfrm>
          <a:custGeom>
            <a:avLst/>
            <a:gdLst>
              <a:gd name="connsiteX0" fmla="*/ 26079 w 52157"/>
              <a:gd name="connsiteY0" fmla="*/ 0 h 52157"/>
              <a:gd name="connsiteX1" fmla="*/ 0 w 52157"/>
              <a:gd name="connsiteY1" fmla="*/ 26079 h 52157"/>
              <a:gd name="connsiteX2" fmla="*/ 26079 w 52157"/>
              <a:gd name="connsiteY2" fmla="*/ 52158 h 52157"/>
              <a:gd name="connsiteX3" fmla="*/ 52158 w 52157"/>
              <a:gd name="connsiteY3" fmla="*/ 26079 h 52157"/>
            </a:gdLst>
            <a:ahLst/>
            <a:cxnLst>
              <a:cxn ang="0">
                <a:pos x="connsiteX0" y="connsiteY0"/>
              </a:cxn>
              <a:cxn ang="0">
                <a:pos x="connsiteX1" y="connsiteY1"/>
              </a:cxn>
              <a:cxn ang="0">
                <a:pos x="connsiteX2" y="connsiteY2"/>
              </a:cxn>
              <a:cxn ang="0">
                <a:pos x="connsiteX3" y="connsiteY3"/>
              </a:cxn>
            </a:cxnLst>
            <a:rect l="l" t="t" r="r" b="b"/>
            <a:pathLst>
              <a:path w="52157" h="52157">
                <a:moveTo>
                  <a:pt x="26079" y="0"/>
                </a:moveTo>
                <a:cubicBezTo>
                  <a:pt x="11675" y="0"/>
                  <a:pt x="0" y="11670"/>
                  <a:pt x="0" y="26079"/>
                </a:cubicBezTo>
                <a:cubicBezTo>
                  <a:pt x="0" y="40487"/>
                  <a:pt x="11675" y="52158"/>
                  <a:pt x="26079" y="52158"/>
                </a:cubicBezTo>
                <a:cubicBezTo>
                  <a:pt x="40482" y="52158"/>
                  <a:pt x="52158" y="40487"/>
                  <a:pt x="52158" y="26079"/>
                </a:cubicBezTo>
              </a:path>
            </a:pathLst>
          </a:custGeom>
          <a:noFill/>
          <a:ln w="6436" cap="rnd">
            <a:solidFill>
              <a:schemeClr val="bg1"/>
            </a:solidFill>
            <a:prstDash val="solid"/>
            <a:round/>
          </a:ln>
        </p:spPr>
        <p:txBody>
          <a:bodyPr rtlCol="0" anchor="ctr"/>
          <a:lstStyle/>
          <a:p>
            <a:endParaRPr lang="en-GB"/>
          </a:p>
        </p:txBody>
      </p:sp>
      <p:sp>
        <p:nvSpPr>
          <p:cNvPr id="64" name="Freeform: Shape 63">
            <a:extLst>
              <a:ext uri="{FF2B5EF4-FFF2-40B4-BE49-F238E27FC236}">
                <a16:creationId xmlns:a16="http://schemas.microsoft.com/office/drawing/2014/main" id="{4BB33829-7D86-4B96-87F8-4BE8FF047D78}"/>
              </a:ext>
            </a:extLst>
          </p:cNvPr>
          <p:cNvSpPr/>
          <p:nvPr/>
        </p:nvSpPr>
        <p:spPr>
          <a:xfrm>
            <a:off x="384713" y="2699013"/>
            <a:ext cx="221669" cy="299906"/>
          </a:xfrm>
          <a:custGeom>
            <a:avLst/>
            <a:gdLst>
              <a:gd name="connsiteX0" fmla="*/ 0 w 221669"/>
              <a:gd name="connsiteY0" fmla="*/ 20116 h 299905"/>
              <a:gd name="connsiteX1" fmla="*/ 3781 w 221669"/>
              <a:gd name="connsiteY1" fmla="*/ 18030 h 299905"/>
              <a:gd name="connsiteX2" fmla="*/ 212838 w 221669"/>
              <a:gd name="connsiteY2" fmla="*/ 82275 h 299905"/>
              <a:gd name="connsiteX3" fmla="*/ 148597 w 221669"/>
              <a:gd name="connsiteY3" fmla="*/ 291322 h 299905"/>
              <a:gd name="connsiteX4" fmla="*/ 14343 w 221669"/>
              <a:gd name="connsiteY4" fmla="*/ 296421 h 29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69" h="299905">
                <a:moveTo>
                  <a:pt x="0" y="20116"/>
                </a:moveTo>
                <a:lnTo>
                  <a:pt x="3781" y="18030"/>
                </a:lnTo>
                <a:cubicBezTo>
                  <a:pt x="79251" y="-21962"/>
                  <a:pt x="172847" y="6803"/>
                  <a:pt x="212838" y="82275"/>
                </a:cubicBezTo>
                <a:cubicBezTo>
                  <a:pt x="252827" y="157734"/>
                  <a:pt x="224066" y="251344"/>
                  <a:pt x="148597" y="291322"/>
                </a:cubicBezTo>
                <a:cubicBezTo>
                  <a:pt x="106958" y="313385"/>
                  <a:pt x="57534" y="315263"/>
                  <a:pt x="14343" y="296421"/>
                </a:cubicBezTo>
              </a:path>
            </a:pathLst>
          </a:custGeom>
          <a:noFill/>
          <a:ln w="6436" cap="rnd">
            <a:solidFill>
              <a:schemeClr val="bg1"/>
            </a:solidFill>
            <a:prstDash val="solid"/>
            <a:round/>
          </a:ln>
        </p:spPr>
        <p:txBody>
          <a:bodyPr rtlCol="0" anchor="ctr"/>
          <a:lstStyle/>
          <a:p>
            <a:endParaRPr lang="en-GB"/>
          </a:p>
        </p:txBody>
      </p:sp>
      <p:sp>
        <p:nvSpPr>
          <p:cNvPr id="65" name="Freeform: Shape 64">
            <a:extLst>
              <a:ext uri="{FF2B5EF4-FFF2-40B4-BE49-F238E27FC236}">
                <a16:creationId xmlns:a16="http://schemas.microsoft.com/office/drawing/2014/main" id="{2D770236-E7D5-45B3-BA2D-DDF42BE14739}"/>
              </a:ext>
            </a:extLst>
          </p:cNvPr>
          <p:cNvSpPr/>
          <p:nvPr/>
        </p:nvSpPr>
        <p:spPr>
          <a:xfrm>
            <a:off x="425435" y="2837742"/>
            <a:ext cx="104315" cy="130394"/>
          </a:xfrm>
          <a:custGeom>
            <a:avLst/>
            <a:gdLst>
              <a:gd name="connsiteX0" fmla="*/ 57594 w 104315"/>
              <a:gd name="connsiteY0" fmla="*/ 128484 h 130393"/>
              <a:gd name="connsiteX1" fmla="*/ 57594 w 104315"/>
              <a:gd name="connsiteY1" fmla="*/ 128484 h 130393"/>
              <a:gd name="connsiteX2" fmla="*/ 65548 w 104315"/>
              <a:gd name="connsiteY2" fmla="*/ 122225 h 130393"/>
              <a:gd name="connsiteX3" fmla="*/ 71025 w 104315"/>
              <a:gd name="connsiteY3" fmla="*/ 120400 h 130393"/>
              <a:gd name="connsiteX4" fmla="*/ 78979 w 104315"/>
              <a:gd name="connsiteY4" fmla="*/ 114141 h 130393"/>
              <a:gd name="connsiteX5" fmla="*/ 89671 w 104315"/>
              <a:gd name="connsiteY5" fmla="*/ 96538 h 130393"/>
              <a:gd name="connsiteX6" fmla="*/ 95669 w 104315"/>
              <a:gd name="connsiteY6" fmla="*/ 91061 h 130393"/>
              <a:gd name="connsiteX7" fmla="*/ 105709 w 104315"/>
              <a:gd name="connsiteY7" fmla="*/ 86106 h 130393"/>
              <a:gd name="connsiteX8" fmla="*/ 113794 w 104315"/>
              <a:gd name="connsiteY8" fmla="*/ 74762 h 130393"/>
              <a:gd name="connsiteX9" fmla="*/ 116402 w 104315"/>
              <a:gd name="connsiteY9" fmla="*/ 54290 h 130393"/>
              <a:gd name="connsiteX10" fmla="*/ 105318 w 104315"/>
              <a:gd name="connsiteY10" fmla="*/ 38121 h 130393"/>
              <a:gd name="connsiteX11" fmla="*/ 101015 w 104315"/>
              <a:gd name="connsiteY11" fmla="*/ 37078 h 130393"/>
              <a:gd name="connsiteX12" fmla="*/ 94235 w 104315"/>
              <a:gd name="connsiteY12" fmla="*/ 33297 h 130393"/>
              <a:gd name="connsiteX13" fmla="*/ 73502 w 104315"/>
              <a:gd name="connsiteY13" fmla="*/ 12955 h 130393"/>
              <a:gd name="connsiteX14" fmla="*/ 55247 w 104315"/>
              <a:gd name="connsiteY14" fmla="*/ 8652 h 130393"/>
              <a:gd name="connsiteX15" fmla="*/ 55247 w 104315"/>
              <a:gd name="connsiteY15" fmla="*/ 8652 h 130393"/>
              <a:gd name="connsiteX16" fmla="*/ 44815 w 104315"/>
              <a:gd name="connsiteY16" fmla="*/ 8652 h 130393"/>
              <a:gd name="connsiteX17" fmla="*/ 27082 w 104315"/>
              <a:gd name="connsiteY17" fmla="*/ 1220 h 130393"/>
              <a:gd name="connsiteX18" fmla="*/ 8017 w 104315"/>
              <a:gd name="connsiteY18" fmla="*/ 8665 h 130393"/>
              <a:gd name="connsiteX19" fmla="*/ 7914 w 104315"/>
              <a:gd name="connsiteY19" fmla="*/ 8913 h 130393"/>
              <a:gd name="connsiteX20" fmla="*/ 1264 w 104315"/>
              <a:gd name="connsiteY20" fmla="*/ 24169 h 130393"/>
              <a:gd name="connsiteX21" fmla="*/ 2568 w 104315"/>
              <a:gd name="connsiteY21" fmla="*/ 38382 h 130393"/>
              <a:gd name="connsiteX22" fmla="*/ 18476 w 104315"/>
              <a:gd name="connsiteY22" fmla="*/ 60679 h 130393"/>
              <a:gd name="connsiteX23" fmla="*/ 20301 w 104315"/>
              <a:gd name="connsiteY23" fmla="*/ 63026 h 130393"/>
              <a:gd name="connsiteX24" fmla="*/ 24604 w 104315"/>
              <a:gd name="connsiteY24" fmla="*/ 67199 h 130393"/>
              <a:gd name="connsiteX25" fmla="*/ 28907 w 104315"/>
              <a:gd name="connsiteY25" fmla="*/ 79456 h 130393"/>
              <a:gd name="connsiteX26" fmla="*/ 25126 w 104315"/>
              <a:gd name="connsiteY26" fmla="*/ 108664 h 130393"/>
              <a:gd name="connsiteX27" fmla="*/ 27082 w 104315"/>
              <a:gd name="connsiteY27" fmla="*/ 117922 h 130393"/>
              <a:gd name="connsiteX28" fmla="*/ 33080 w 104315"/>
              <a:gd name="connsiteY28" fmla="*/ 128223 h 130393"/>
              <a:gd name="connsiteX29" fmla="*/ 53470 w 104315"/>
              <a:gd name="connsiteY29" fmla="*/ 132526 h 130393"/>
              <a:gd name="connsiteX30" fmla="*/ 57594 w 104315"/>
              <a:gd name="connsiteY30" fmla="*/ 128484 h 13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4315" h="130393">
                <a:moveTo>
                  <a:pt x="57594" y="128484"/>
                </a:moveTo>
                <a:lnTo>
                  <a:pt x="57594" y="128484"/>
                </a:lnTo>
                <a:cubicBezTo>
                  <a:pt x="59414" y="125511"/>
                  <a:pt x="62235" y="123294"/>
                  <a:pt x="65548" y="122225"/>
                </a:cubicBezTo>
                <a:lnTo>
                  <a:pt x="71025" y="120400"/>
                </a:lnTo>
                <a:cubicBezTo>
                  <a:pt x="74337" y="119330"/>
                  <a:pt x="77158" y="117114"/>
                  <a:pt x="78979" y="114141"/>
                </a:cubicBezTo>
                <a:lnTo>
                  <a:pt x="89671" y="96538"/>
                </a:lnTo>
                <a:cubicBezTo>
                  <a:pt x="91101" y="94177"/>
                  <a:pt x="93184" y="92274"/>
                  <a:pt x="95669" y="91061"/>
                </a:cubicBezTo>
                <a:lnTo>
                  <a:pt x="105709" y="86106"/>
                </a:lnTo>
                <a:cubicBezTo>
                  <a:pt x="110104" y="83876"/>
                  <a:pt x="113125" y="79639"/>
                  <a:pt x="113794" y="74762"/>
                </a:cubicBezTo>
                <a:lnTo>
                  <a:pt x="116402" y="54290"/>
                </a:lnTo>
                <a:cubicBezTo>
                  <a:pt x="117348" y="46871"/>
                  <a:pt x="112582" y="39921"/>
                  <a:pt x="105318" y="38121"/>
                </a:cubicBezTo>
                <a:lnTo>
                  <a:pt x="101015" y="37078"/>
                </a:lnTo>
                <a:cubicBezTo>
                  <a:pt x="98456" y="36452"/>
                  <a:pt x="96112" y="35148"/>
                  <a:pt x="94235" y="33297"/>
                </a:cubicBezTo>
                <a:lnTo>
                  <a:pt x="73502" y="12955"/>
                </a:lnTo>
                <a:cubicBezTo>
                  <a:pt x="68752" y="8131"/>
                  <a:pt x="61653" y="6461"/>
                  <a:pt x="55247" y="8652"/>
                </a:cubicBezTo>
                <a:lnTo>
                  <a:pt x="55247" y="8652"/>
                </a:lnTo>
                <a:cubicBezTo>
                  <a:pt x="51880" y="9891"/>
                  <a:pt x="48182" y="9891"/>
                  <a:pt x="44815" y="8652"/>
                </a:cubicBezTo>
                <a:lnTo>
                  <a:pt x="27082" y="1220"/>
                </a:lnTo>
                <a:cubicBezTo>
                  <a:pt x="19760" y="-1988"/>
                  <a:pt x="11225" y="1350"/>
                  <a:pt x="8017" y="8665"/>
                </a:cubicBezTo>
                <a:cubicBezTo>
                  <a:pt x="7982" y="8757"/>
                  <a:pt x="7948" y="8835"/>
                  <a:pt x="7914" y="8913"/>
                </a:cubicBezTo>
                <a:lnTo>
                  <a:pt x="1264" y="24169"/>
                </a:lnTo>
                <a:cubicBezTo>
                  <a:pt x="-804" y="28811"/>
                  <a:pt x="-310" y="34196"/>
                  <a:pt x="2568" y="38382"/>
                </a:cubicBezTo>
                <a:lnTo>
                  <a:pt x="18476" y="60679"/>
                </a:lnTo>
                <a:cubicBezTo>
                  <a:pt x="19010" y="61514"/>
                  <a:pt x="19622" y="62296"/>
                  <a:pt x="20301" y="63026"/>
                </a:cubicBezTo>
                <a:lnTo>
                  <a:pt x="24604" y="67199"/>
                </a:lnTo>
                <a:cubicBezTo>
                  <a:pt x="27859" y="70394"/>
                  <a:pt x="29448" y="74918"/>
                  <a:pt x="28907" y="79456"/>
                </a:cubicBezTo>
                <a:lnTo>
                  <a:pt x="25126" y="108664"/>
                </a:lnTo>
                <a:cubicBezTo>
                  <a:pt x="24732" y="111885"/>
                  <a:pt x="25421" y="115145"/>
                  <a:pt x="27082" y="117922"/>
                </a:cubicBezTo>
                <a:lnTo>
                  <a:pt x="33080" y="128223"/>
                </a:lnTo>
                <a:cubicBezTo>
                  <a:pt x="37524" y="135043"/>
                  <a:pt x="46653" y="136960"/>
                  <a:pt x="53470" y="132526"/>
                </a:cubicBezTo>
                <a:cubicBezTo>
                  <a:pt x="55097" y="131457"/>
                  <a:pt x="56499" y="130088"/>
                  <a:pt x="57594" y="128484"/>
                </a:cubicBezTo>
                <a:close/>
              </a:path>
            </a:pathLst>
          </a:custGeom>
          <a:noFill/>
          <a:ln w="6436" cap="rnd">
            <a:solidFill>
              <a:schemeClr val="bg1"/>
            </a:solidFill>
            <a:prstDash val="solid"/>
            <a:round/>
          </a:ln>
        </p:spPr>
        <p:txBody>
          <a:bodyPr rtlCol="0" anchor="ctr"/>
          <a:lstStyle/>
          <a:p>
            <a:endParaRPr lang="en-GB"/>
          </a:p>
        </p:txBody>
      </p:sp>
      <p:sp>
        <p:nvSpPr>
          <p:cNvPr id="66" name="Freeform: Shape 65">
            <a:extLst>
              <a:ext uri="{FF2B5EF4-FFF2-40B4-BE49-F238E27FC236}">
                <a16:creationId xmlns:a16="http://schemas.microsoft.com/office/drawing/2014/main" id="{2734F1A0-6C4D-4B47-B7E9-306FE83D97ED}"/>
              </a:ext>
            </a:extLst>
          </p:cNvPr>
          <p:cNvSpPr/>
          <p:nvPr/>
        </p:nvSpPr>
        <p:spPr>
          <a:xfrm>
            <a:off x="460203" y="2738558"/>
            <a:ext cx="117354" cy="143433"/>
          </a:xfrm>
          <a:custGeom>
            <a:avLst/>
            <a:gdLst>
              <a:gd name="connsiteX0" fmla="*/ 56208 w 117354"/>
              <a:gd name="connsiteY0" fmla="*/ 0 h 143433"/>
              <a:gd name="connsiteX1" fmla="*/ 30129 w 117354"/>
              <a:gd name="connsiteY1" fmla="*/ 0 h 143433"/>
              <a:gd name="connsiteX2" fmla="*/ 18654 w 117354"/>
              <a:gd name="connsiteY2" fmla="*/ 7563 h 143433"/>
              <a:gd name="connsiteX3" fmla="*/ 11483 w 117354"/>
              <a:gd name="connsiteY3" fmla="*/ 23992 h 143433"/>
              <a:gd name="connsiteX4" fmla="*/ 6136 w 117354"/>
              <a:gd name="connsiteY4" fmla="*/ 29991 h 143433"/>
              <a:gd name="connsiteX5" fmla="*/ 6136 w 117354"/>
              <a:gd name="connsiteY5" fmla="*/ 29991 h 143433"/>
              <a:gd name="connsiteX6" fmla="*/ 1980 w 117354"/>
              <a:gd name="connsiteY6" fmla="*/ 47959 h 143433"/>
              <a:gd name="connsiteX7" fmla="*/ 4441 w 117354"/>
              <a:gd name="connsiteY7" fmla="*/ 50854 h 143433"/>
              <a:gd name="connsiteX8" fmla="*/ 14221 w 117354"/>
              <a:gd name="connsiteY8" fmla="*/ 58547 h 143433"/>
              <a:gd name="connsiteX9" fmla="*/ 25565 w 117354"/>
              <a:gd name="connsiteY9" fmla="*/ 60764 h 143433"/>
              <a:gd name="connsiteX10" fmla="*/ 38605 w 117354"/>
              <a:gd name="connsiteY10" fmla="*/ 57243 h 143433"/>
              <a:gd name="connsiteX11" fmla="*/ 51644 w 117354"/>
              <a:gd name="connsiteY11" fmla="*/ 61676 h 143433"/>
              <a:gd name="connsiteX12" fmla="*/ 60771 w 117354"/>
              <a:gd name="connsiteY12" fmla="*/ 73542 h 143433"/>
              <a:gd name="connsiteX13" fmla="*/ 68465 w 117354"/>
              <a:gd name="connsiteY13" fmla="*/ 78367 h 143433"/>
              <a:gd name="connsiteX14" fmla="*/ 90110 w 117354"/>
              <a:gd name="connsiteY14" fmla="*/ 82278 h 143433"/>
              <a:gd name="connsiteX15" fmla="*/ 100542 w 117354"/>
              <a:gd name="connsiteY15" fmla="*/ 94405 h 143433"/>
              <a:gd name="connsiteX16" fmla="*/ 100542 w 117354"/>
              <a:gd name="connsiteY16" fmla="*/ 114486 h 143433"/>
              <a:gd name="connsiteX17" fmla="*/ 104062 w 117354"/>
              <a:gd name="connsiteY17" fmla="*/ 122961 h 143433"/>
              <a:gd name="connsiteX18" fmla="*/ 128446 w 117354"/>
              <a:gd name="connsiteY18" fmla="*/ 148127 h 1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354" h="143433">
                <a:moveTo>
                  <a:pt x="56208" y="0"/>
                </a:moveTo>
                <a:lnTo>
                  <a:pt x="30129" y="0"/>
                </a:lnTo>
                <a:cubicBezTo>
                  <a:pt x="25178" y="143"/>
                  <a:pt x="20733" y="3064"/>
                  <a:pt x="18654" y="7563"/>
                </a:cubicBezTo>
                <a:lnTo>
                  <a:pt x="11483" y="23992"/>
                </a:lnTo>
                <a:cubicBezTo>
                  <a:pt x="10377" y="26509"/>
                  <a:pt x="8506" y="28608"/>
                  <a:pt x="6136" y="29991"/>
                </a:cubicBezTo>
                <a:lnTo>
                  <a:pt x="6136" y="29991"/>
                </a:lnTo>
                <a:cubicBezTo>
                  <a:pt x="28" y="33798"/>
                  <a:pt x="-1833" y="41843"/>
                  <a:pt x="1980" y="47959"/>
                </a:cubicBezTo>
                <a:cubicBezTo>
                  <a:pt x="2654" y="49041"/>
                  <a:pt x="3484" y="50019"/>
                  <a:pt x="4441" y="50854"/>
                </a:cubicBezTo>
                <a:lnTo>
                  <a:pt x="14221" y="58547"/>
                </a:lnTo>
                <a:cubicBezTo>
                  <a:pt x="17451" y="61011"/>
                  <a:pt x="21646" y="61833"/>
                  <a:pt x="25565" y="60764"/>
                </a:cubicBezTo>
                <a:lnTo>
                  <a:pt x="38605" y="57243"/>
                </a:lnTo>
                <a:cubicBezTo>
                  <a:pt x="43441" y="56122"/>
                  <a:pt x="48496" y="57843"/>
                  <a:pt x="51644" y="61676"/>
                </a:cubicBezTo>
                <a:lnTo>
                  <a:pt x="60771" y="73542"/>
                </a:lnTo>
                <a:cubicBezTo>
                  <a:pt x="62675" y="76020"/>
                  <a:pt x="65406" y="77728"/>
                  <a:pt x="68465" y="78367"/>
                </a:cubicBezTo>
                <a:lnTo>
                  <a:pt x="90110" y="82278"/>
                </a:lnTo>
                <a:cubicBezTo>
                  <a:pt x="95949" y="83465"/>
                  <a:pt x="100243" y="88459"/>
                  <a:pt x="100542" y="94405"/>
                </a:cubicBezTo>
                <a:lnTo>
                  <a:pt x="100542" y="114486"/>
                </a:lnTo>
                <a:cubicBezTo>
                  <a:pt x="100650" y="117641"/>
                  <a:pt x="101900" y="120653"/>
                  <a:pt x="104062" y="122961"/>
                </a:cubicBezTo>
                <a:lnTo>
                  <a:pt x="128446" y="148127"/>
                </a:lnTo>
              </a:path>
            </a:pathLst>
          </a:custGeom>
          <a:noFill/>
          <a:ln w="6436" cap="rnd">
            <a:solidFill>
              <a:schemeClr val="bg1"/>
            </a:solidFill>
            <a:prstDash val="solid"/>
            <a:round/>
          </a:ln>
        </p:spPr>
        <p:txBody>
          <a:bodyPr rtlCol="0" anchor="ctr"/>
          <a:lstStyle/>
          <a:p>
            <a:endParaRPr lang="en-GB"/>
          </a:p>
        </p:txBody>
      </p:sp>
      <p:sp>
        <p:nvSpPr>
          <p:cNvPr id="67" name="Freeform: Shape 66">
            <a:extLst>
              <a:ext uri="{FF2B5EF4-FFF2-40B4-BE49-F238E27FC236}">
                <a16:creationId xmlns:a16="http://schemas.microsoft.com/office/drawing/2014/main" id="{4563BF54-2908-4105-8D36-C2F09182B59D}"/>
              </a:ext>
            </a:extLst>
          </p:cNvPr>
          <p:cNvSpPr/>
          <p:nvPr/>
        </p:nvSpPr>
        <p:spPr>
          <a:xfrm>
            <a:off x="389407" y="2762029"/>
            <a:ext cx="26079" cy="52158"/>
          </a:xfrm>
          <a:custGeom>
            <a:avLst/>
            <a:gdLst>
              <a:gd name="connsiteX0" fmla="*/ 1174 w 26078"/>
              <a:gd name="connsiteY0" fmla="*/ 0 h 52157"/>
              <a:gd name="connsiteX1" fmla="*/ 6520 w 26078"/>
              <a:gd name="connsiteY1" fmla="*/ 6650 h 52157"/>
              <a:gd name="connsiteX2" fmla="*/ 11605 w 26078"/>
              <a:gd name="connsiteY2" fmla="*/ 10431 h 52157"/>
              <a:gd name="connsiteX3" fmla="*/ 27643 w 26078"/>
              <a:gd name="connsiteY3" fmla="*/ 17342 h 52157"/>
              <a:gd name="connsiteX4" fmla="*/ 34554 w 26078"/>
              <a:gd name="connsiteY4" fmla="*/ 34293 h 52157"/>
              <a:gd name="connsiteX5" fmla="*/ 29599 w 26078"/>
              <a:gd name="connsiteY5" fmla="*/ 46029 h 52157"/>
              <a:gd name="connsiteX6" fmla="*/ 19298 w 26078"/>
              <a:gd name="connsiteY6" fmla="*/ 53853 h 52157"/>
              <a:gd name="connsiteX7" fmla="*/ 6259 w 26078"/>
              <a:gd name="connsiteY7" fmla="*/ 55548 h 52157"/>
              <a:gd name="connsiteX8" fmla="*/ 0 w 26078"/>
              <a:gd name="connsiteY8" fmla="*/ 58286 h 5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8" h="52157">
                <a:moveTo>
                  <a:pt x="1174" y="0"/>
                </a:moveTo>
                <a:lnTo>
                  <a:pt x="6520" y="6650"/>
                </a:lnTo>
                <a:cubicBezTo>
                  <a:pt x="7923" y="8267"/>
                  <a:pt x="9658" y="9545"/>
                  <a:pt x="11605" y="10431"/>
                </a:cubicBezTo>
                <a:lnTo>
                  <a:pt x="27643" y="17342"/>
                </a:lnTo>
                <a:cubicBezTo>
                  <a:pt x="34193" y="20159"/>
                  <a:pt x="37270" y="27709"/>
                  <a:pt x="34554" y="34293"/>
                </a:cubicBezTo>
                <a:lnTo>
                  <a:pt x="29599" y="46029"/>
                </a:lnTo>
                <a:cubicBezTo>
                  <a:pt x="27792" y="50280"/>
                  <a:pt x="23875" y="53253"/>
                  <a:pt x="19298" y="53853"/>
                </a:cubicBezTo>
                <a:lnTo>
                  <a:pt x="6259" y="55548"/>
                </a:lnTo>
                <a:cubicBezTo>
                  <a:pt x="3950" y="55821"/>
                  <a:pt x="1773" y="56773"/>
                  <a:pt x="0" y="58286"/>
                </a:cubicBezTo>
              </a:path>
            </a:pathLst>
          </a:custGeom>
          <a:noFill/>
          <a:ln w="6436" cap="rnd">
            <a:solidFill>
              <a:schemeClr val="bg1"/>
            </a:solidFill>
            <a:prstDash val="solid"/>
            <a:round/>
          </a:ln>
        </p:spPr>
        <p:txBody>
          <a:bodyPr rtlCol="0" anchor="ctr"/>
          <a:lstStyle/>
          <a:p>
            <a:endParaRPr lang="en-GB"/>
          </a:p>
        </p:txBody>
      </p:sp>
      <p:sp>
        <p:nvSpPr>
          <p:cNvPr id="68" name="Freeform: Shape 67">
            <a:extLst>
              <a:ext uri="{FF2B5EF4-FFF2-40B4-BE49-F238E27FC236}">
                <a16:creationId xmlns:a16="http://schemas.microsoft.com/office/drawing/2014/main" id="{281BD8E2-61BB-495A-BC58-70E895B51A6A}"/>
              </a:ext>
            </a:extLst>
          </p:cNvPr>
          <p:cNvSpPr/>
          <p:nvPr/>
        </p:nvSpPr>
        <p:spPr>
          <a:xfrm>
            <a:off x="337771" y="185564"/>
            <a:ext cx="247748" cy="169512"/>
          </a:xfrm>
          <a:custGeom>
            <a:avLst/>
            <a:gdLst>
              <a:gd name="connsiteX0" fmla="*/ 10823 w 247748"/>
              <a:gd name="connsiteY0" fmla="*/ 170047 h 169511"/>
              <a:gd name="connsiteX1" fmla="*/ 0 w 247748"/>
              <a:gd name="connsiteY1" fmla="*/ 119976 h 169511"/>
              <a:gd name="connsiteX2" fmla="*/ 129763 w 247748"/>
              <a:gd name="connsiteY2" fmla="*/ 100 h 169511"/>
              <a:gd name="connsiteX3" fmla="*/ 249574 w 247748"/>
              <a:gd name="connsiteY3" fmla="*/ 118542 h 169511"/>
              <a:gd name="connsiteX4" fmla="*/ 246183 w 247748"/>
              <a:gd name="connsiteY4" fmla="*/ 149836 h 169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48" h="169511">
                <a:moveTo>
                  <a:pt x="10823" y="170047"/>
                </a:moveTo>
                <a:cubicBezTo>
                  <a:pt x="3748" y="154300"/>
                  <a:pt x="60" y="137240"/>
                  <a:pt x="0" y="119976"/>
                </a:cubicBezTo>
                <a:cubicBezTo>
                  <a:pt x="2730" y="51041"/>
                  <a:pt x="60827" y="-2631"/>
                  <a:pt x="129763" y="100"/>
                </a:cubicBezTo>
                <a:cubicBezTo>
                  <a:pt x="194319" y="2657"/>
                  <a:pt x="246275" y="54019"/>
                  <a:pt x="249574" y="118542"/>
                </a:cubicBezTo>
                <a:cubicBezTo>
                  <a:pt x="249820" y="129076"/>
                  <a:pt x="248680" y="139599"/>
                  <a:pt x="246183" y="149836"/>
                </a:cubicBezTo>
              </a:path>
            </a:pathLst>
          </a:custGeom>
          <a:noFill/>
          <a:ln w="6436" cap="rnd">
            <a:solidFill>
              <a:schemeClr val="bg1"/>
            </a:solidFill>
            <a:prstDash val="solid"/>
            <a:round/>
          </a:ln>
        </p:spPr>
        <p:txBody>
          <a:bodyPr rtlCol="0" anchor="ctr"/>
          <a:lstStyle/>
          <a:p>
            <a:endParaRPr lang="en-GB"/>
          </a:p>
        </p:txBody>
      </p:sp>
      <p:sp>
        <p:nvSpPr>
          <p:cNvPr id="69" name="Freeform: Shape 68">
            <a:extLst>
              <a:ext uri="{FF2B5EF4-FFF2-40B4-BE49-F238E27FC236}">
                <a16:creationId xmlns:a16="http://schemas.microsoft.com/office/drawing/2014/main" id="{13188B26-07E6-415A-8C30-B3A1C04D7E00}"/>
              </a:ext>
            </a:extLst>
          </p:cNvPr>
          <p:cNvSpPr/>
          <p:nvPr/>
        </p:nvSpPr>
        <p:spPr>
          <a:xfrm>
            <a:off x="421587" y="303686"/>
            <a:ext cx="91276" cy="52158"/>
          </a:xfrm>
          <a:custGeom>
            <a:avLst/>
            <a:gdLst>
              <a:gd name="connsiteX0" fmla="*/ 7198 w 91275"/>
              <a:gd name="connsiteY0" fmla="*/ 40059 h 52157"/>
              <a:gd name="connsiteX1" fmla="*/ 1461 w 91275"/>
              <a:gd name="connsiteY1" fmla="*/ 29758 h 52157"/>
              <a:gd name="connsiteX2" fmla="*/ 1461 w 91275"/>
              <a:gd name="connsiteY2" fmla="*/ 18283 h 52157"/>
              <a:gd name="connsiteX3" fmla="*/ 7850 w 91275"/>
              <a:gd name="connsiteY3" fmla="*/ 6287 h 52157"/>
              <a:gd name="connsiteX4" fmla="*/ 23889 w 91275"/>
              <a:gd name="connsiteY4" fmla="*/ 1332 h 52157"/>
              <a:gd name="connsiteX5" fmla="*/ 37971 w 91275"/>
              <a:gd name="connsiteY5" fmla="*/ 8765 h 52157"/>
              <a:gd name="connsiteX6" fmla="*/ 42535 w 91275"/>
              <a:gd name="connsiteY6" fmla="*/ 10068 h 52157"/>
              <a:gd name="connsiteX7" fmla="*/ 46317 w 91275"/>
              <a:gd name="connsiteY7" fmla="*/ 10068 h 52157"/>
              <a:gd name="connsiteX8" fmla="*/ 60790 w 91275"/>
              <a:gd name="connsiteY8" fmla="*/ 14763 h 52157"/>
              <a:gd name="connsiteX9" fmla="*/ 75916 w 91275"/>
              <a:gd name="connsiteY9" fmla="*/ 31714 h 52157"/>
              <a:gd name="connsiteX10" fmla="*/ 81132 w 91275"/>
              <a:gd name="connsiteY10" fmla="*/ 35234 h 52157"/>
              <a:gd name="connsiteX11" fmla="*/ 84522 w 91275"/>
              <a:gd name="connsiteY11" fmla="*/ 36408 h 52157"/>
              <a:gd name="connsiteX12" fmla="*/ 92346 w 91275"/>
              <a:gd name="connsiteY12" fmla="*/ 49447 h 52157"/>
              <a:gd name="connsiteX13" fmla="*/ 90650 w 91275"/>
              <a:gd name="connsiteY13" fmla="*/ 57401 h 5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275" h="52157">
                <a:moveTo>
                  <a:pt x="7198" y="40059"/>
                </a:moveTo>
                <a:lnTo>
                  <a:pt x="1461" y="29758"/>
                </a:lnTo>
                <a:cubicBezTo>
                  <a:pt x="-487" y="26181"/>
                  <a:pt x="-487" y="21860"/>
                  <a:pt x="1461" y="18283"/>
                </a:cubicBezTo>
                <a:lnTo>
                  <a:pt x="7850" y="6287"/>
                </a:lnTo>
                <a:cubicBezTo>
                  <a:pt x="10958" y="547"/>
                  <a:pt x="18085" y="-1655"/>
                  <a:pt x="23889" y="1332"/>
                </a:cubicBezTo>
                <a:lnTo>
                  <a:pt x="37971" y="8765"/>
                </a:lnTo>
                <a:cubicBezTo>
                  <a:pt x="39408" y="9454"/>
                  <a:pt x="40951" y="9895"/>
                  <a:pt x="42535" y="10068"/>
                </a:cubicBezTo>
                <a:cubicBezTo>
                  <a:pt x="43783" y="10325"/>
                  <a:pt x="45069" y="10325"/>
                  <a:pt x="46317" y="10068"/>
                </a:cubicBezTo>
                <a:cubicBezTo>
                  <a:pt x="51640" y="8766"/>
                  <a:pt x="57244" y="10584"/>
                  <a:pt x="60790" y="14763"/>
                </a:cubicBezTo>
                <a:lnTo>
                  <a:pt x="75916" y="31714"/>
                </a:lnTo>
                <a:cubicBezTo>
                  <a:pt x="77251" y="33396"/>
                  <a:pt x="79073" y="34626"/>
                  <a:pt x="81132" y="35234"/>
                </a:cubicBezTo>
                <a:lnTo>
                  <a:pt x="84522" y="36408"/>
                </a:lnTo>
                <a:cubicBezTo>
                  <a:pt x="89938" y="38292"/>
                  <a:pt x="93231" y="43782"/>
                  <a:pt x="92346" y="49447"/>
                </a:cubicBezTo>
                <a:lnTo>
                  <a:pt x="90650" y="57401"/>
                </a:lnTo>
              </a:path>
            </a:pathLst>
          </a:custGeom>
          <a:noFill/>
          <a:ln w="6436" cap="rnd">
            <a:solidFill>
              <a:schemeClr val="bg1"/>
            </a:solidFill>
            <a:prstDash val="solid"/>
            <a:round/>
          </a:ln>
        </p:spPr>
        <p:txBody>
          <a:bodyPr rtlCol="0" anchor="ctr"/>
          <a:lstStyle/>
          <a:p>
            <a:endParaRPr lang="en-GB"/>
          </a:p>
        </p:txBody>
      </p:sp>
      <p:sp>
        <p:nvSpPr>
          <p:cNvPr id="70" name="Freeform: Shape 69">
            <a:extLst>
              <a:ext uri="{FF2B5EF4-FFF2-40B4-BE49-F238E27FC236}">
                <a16:creationId xmlns:a16="http://schemas.microsoft.com/office/drawing/2014/main" id="{730DD228-C88A-4BB4-9988-E8116B1D8F46}"/>
              </a:ext>
            </a:extLst>
          </p:cNvPr>
          <p:cNvSpPr/>
          <p:nvPr/>
        </p:nvSpPr>
        <p:spPr>
          <a:xfrm>
            <a:off x="461646" y="211656"/>
            <a:ext cx="91276" cy="104315"/>
          </a:xfrm>
          <a:custGeom>
            <a:avLst/>
            <a:gdLst>
              <a:gd name="connsiteX0" fmla="*/ 46028 w 91275"/>
              <a:gd name="connsiteY0" fmla="*/ 0 h 104315"/>
              <a:gd name="connsiteX1" fmla="*/ 24513 w 91275"/>
              <a:gd name="connsiteY1" fmla="*/ 0 h 104315"/>
              <a:gd name="connsiteX2" fmla="*/ 15255 w 91275"/>
              <a:gd name="connsiteY2" fmla="*/ 6129 h 104315"/>
              <a:gd name="connsiteX3" fmla="*/ 9518 w 91275"/>
              <a:gd name="connsiteY3" fmla="*/ 19168 h 104315"/>
              <a:gd name="connsiteX4" fmla="*/ 5084 w 91275"/>
              <a:gd name="connsiteY4" fmla="*/ 23993 h 104315"/>
              <a:gd name="connsiteX5" fmla="*/ 5084 w 91275"/>
              <a:gd name="connsiteY5" fmla="*/ 23993 h 104315"/>
              <a:gd name="connsiteX6" fmla="*/ 1367 w 91275"/>
              <a:gd name="connsiteY6" fmla="*/ 37888 h 104315"/>
              <a:gd name="connsiteX7" fmla="*/ 3911 w 91275"/>
              <a:gd name="connsiteY7" fmla="*/ 40814 h 104315"/>
              <a:gd name="connsiteX8" fmla="*/ 11734 w 91275"/>
              <a:gd name="connsiteY8" fmla="*/ 47073 h 104315"/>
              <a:gd name="connsiteX9" fmla="*/ 20862 w 91275"/>
              <a:gd name="connsiteY9" fmla="*/ 48898 h 104315"/>
              <a:gd name="connsiteX10" fmla="*/ 30902 w 91275"/>
              <a:gd name="connsiteY10" fmla="*/ 46030 h 104315"/>
              <a:gd name="connsiteX11" fmla="*/ 41855 w 91275"/>
              <a:gd name="connsiteY11" fmla="*/ 49550 h 104315"/>
              <a:gd name="connsiteX12" fmla="*/ 49288 w 91275"/>
              <a:gd name="connsiteY12" fmla="*/ 59199 h 104315"/>
              <a:gd name="connsiteX13" fmla="*/ 55416 w 91275"/>
              <a:gd name="connsiteY13" fmla="*/ 63111 h 104315"/>
              <a:gd name="connsiteX14" fmla="*/ 73019 w 91275"/>
              <a:gd name="connsiteY14" fmla="*/ 66241 h 104315"/>
              <a:gd name="connsiteX15" fmla="*/ 81234 w 91275"/>
              <a:gd name="connsiteY15" fmla="*/ 76020 h 104315"/>
              <a:gd name="connsiteX16" fmla="*/ 81234 w 91275"/>
              <a:gd name="connsiteY16" fmla="*/ 92319 h 104315"/>
              <a:gd name="connsiteX17" fmla="*/ 84103 w 91275"/>
              <a:gd name="connsiteY17" fmla="*/ 99100 h 104315"/>
              <a:gd name="connsiteX18" fmla="*/ 90623 w 91275"/>
              <a:gd name="connsiteY18" fmla="*/ 106011 h 104315"/>
              <a:gd name="connsiteX19" fmla="*/ 95969 w 91275"/>
              <a:gd name="connsiteY19" fmla="*/ 109662 h 104315"/>
              <a:gd name="connsiteX20" fmla="*/ 100402 w 91275"/>
              <a:gd name="connsiteY20" fmla="*/ 111618 h 10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75" h="104315">
                <a:moveTo>
                  <a:pt x="46028" y="0"/>
                </a:moveTo>
                <a:lnTo>
                  <a:pt x="24513" y="0"/>
                </a:lnTo>
                <a:cubicBezTo>
                  <a:pt x="20465" y="-40"/>
                  <a:pt x="16800" y="2387"/>
                  <a:pt x="15255" y="6129"/>
                </a:cubicBezTo>
                <a:lnTo>
                  <a:pt x="9518" y="19168"/>
                </a:lnTo>
                <a:cubicBezTo>
                  <a:pt x="8620" y="21227"/>
                  <a:pt x="7060" y="22926"/>
                  <a:pt x="5084" y="23993"/>
                </a:cubicBezTo>
                <a:lnTo>
                  <a:pt x="5084" y="23993"/>
                </a:lnTo>
                <a:cubicBezTo>
                  <a:pt x="220" y="26803"/>
                  <a:pt x="-1445" y="33024"/>
                  <a:pt x="1367" y="37888"/>
                </a:cubicBezTo>
                <a:cubicBezTo>
                  <a:pt x="2019" y="39017"/>
                  <a:pt x="2883" y="40011"/>
                  <a:pt x="3911" y="40814"/>
                </a:cubicBezTo>
                <a:lnTo>
                  <a:pt x="11734" y="47073"/>
                </a:lnTo>
                <a:cubicBezTo>
                  <a:pt x="14294" y="49139"/>
                  <a:pt x="17704" y="49821"/>
                  <a:pt x="20862" y="48898"/>
                </a:cubicBezTo>
                <a:lnTo>
                  <a:pt x="30902" y="46030"/>
                </a:lnTo>
                <a:cubicBezTo>
                  <a:pt x="34930" y="44865"/>
                  <a:pt x="39260" y="46258"/>
                  <a:pt x="41855" y="49550"/>
                </a:cubicBezTo>
                <a:lnTo>
                  <a:pt x="49288" y="59199"/>
                </a:lnTo>
                <a:cubicBezTo>
                  <a:pt x="50752" y="61243"/>
                  <a:pt x="52947" y="62643"/>
                  <a:pt x="55416" y="63111"/>
                </a:cubicBezTo>
                <a:lnTo>
                  <a:pt x="73019" y="66241"/>
                </a:lnTo>
                <a:cubicBezTo>
                  <a:pt x="77745" y="67114"/>
                  <a:pt x="81190" y="71214"/>
                  <a:pt x="81234" y="76020"/>
                </a:cubicBezTo>
                <a:lnTo>
                  <a:pt x="81234" y="92319"/>
                </a:lnTo>
                <a:cubicBezTo>
                  <a:pt x="81323" y="94855"/>
                  <a:pt x="82344" y="97270"/>
                  <a:pt x="84103" y="99100"/>
                </a:cubicBezTo>
                <a:lnTo>
                  <a:pt x="90623" y="106011"/>
                </a:lnTo>
                <a:cubicBezTo>
                  <a:pt x="92177" y="107532"/>
                  <a:pt x="93987" y="108769"/>
                  <a:pt x="95969" y="109662"/>
                </a:cubicBezTo>
                <a:lnTo>
                  <a:pt x="100402" y="111618"/>
                </a:lnTo>
              </a:path>
            </a:pathLst>
          </a:custGeom>
          <a:noFill/>
          <a:ln w="6436" cap="rnd">
            <a:solidFill>
              <a:schemeClr val="bg1"/>
            </a:solidFill>
            <a:prstDash val="solid"/>
            <a:round/>
          </a:ln>
        </p:spPr>
        <p:txBody>
          <a:bodyPr rtlCol="0" anchor="ctr"/>
          <a:lstStyle/>
          <a:p>
            <a:endParaRPr lang="en-GB"/>
          </a:p>
        </p:txBody>
      </p:sp>
      <p:sp>
        <p:nvSpPr>
          <p:cNvPr id="71" name="Freeform: Shape 70">
            <a:extLst>
              <a:ext uri="{FF2B5EF4-FFF2-40B4-BE49-F238E27FC236}">
                <a16:creationId xmlns:a16="http://schemas.microsoft.com/office/drawing/2014/main" id="{6ACA6D91-98F6-4E26-A71B-99B902DBC199}"/>
              </a:ext>
            </a:extLst>
          </p:cNvPr>
          <p:cNvSpPr/>
          <p:nvPr/>
        </p:nvSpPr>
        <p:spPr>
          <a:xfrm>
            <a:off x="356287" y="227956"/>
            <a:ext cx="65197" cy="78236"/>
          </a:xfrm>
          <a:custGeom>
            <a:avLst/>
            <a:gdLst>
              <a:gd name="connsiteX0" fmla="*/ 0 w 65196"/>
              <a:gd name="connsiteY0" fmla="*/ 84234 h 78236"/>
              <a:gd name="connsiteX1" fmla="*/ 16430 w 65196"/>
              <a:gd name="connsiteY1" fmla="*/ 77193 h 78236"/>
              <a:gd name="connsiteX2" fmla="*/ 24253 w 65196"/>
              <a:gd name="connsiteY2" fmla="*/ 67153 h 78236"/>
              <a:gd name="connsiteX3" fmla="*/ 24253 w 65196"/>
              <a:gd name="connsiteY3" fmla="*/ 67153 h 78236"/>
              <a:gd name="connsiteX4" fmla="*/ 36510 w 65196"/>
              <a:gd name="connsiteY4" fmla="*/ 56069 h 78236"/>
              <a:gd name="connsiteX5" fmla="*/ 49550 w 65196"/>
              <a:gd name="connsiteY5" fmla="*/ 55417 h 78236"/>
              <a:gd name="connsiteX6" fmla="*/ 60372 w 65196"/>
              <a:gd name="connsiteY6" fmla="*/ 48506 h 78236"/>
              <a:gd name="connsiteX7" fmla="*/ 66240 w 65196"/>
              <a:gd name="connsiteY7" fmla="*/ 37162 h 78236"/>
              <a:gd name="connsiteX8" fmla="*/ 60763 w 65196"/>
              <a:gd name="connsiteY8" fmla="*/ 19689 h 78236"/>
              <a:gd name="connsiteX9" fmla="*/ 45247 w 65196"/>
              <a:gd name="connsiteY9" fmla="*/ 11475 h 78236"/>
              <a:gd name="connsiteX10" fmla="*/ 40552 w 65196"/>
              <a:gd name="connsiteY10" fmla="*/ 7302 h 78236"/>
              <a:gd name="connsiteX11" fmla="*/ 35467 w 65196"/>
              <a:gd name="connsiteY11" fmla="*/ 0 h 7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96" h="78236">
                <a:moveTo>
                  <a:pt x="0" y="84234"/>
                </a:moveTo>
                <a:lnTo>
                  <a:pt x="16430" y="77193"/>
                </a:lnTo>
                <a:cubicBezTo>
                  <a:pt x="20605" y="75433"/>
                  <a:pt x="23567" y="71632"/>
                  <a:pt x="24253" y="67153"/>
                </a:cubicBezTo>
                <a:lnTo>
                  <a:pt x="24253" y="67153"/>
                </a:lnTo>
                <a:cubicBezTo>
                  <a:pt x="25178" y="61010"/>
                  <a:pt x="30306" y="56373"/>
                  <a:pt x="36510" y="56069"/>
                </a:cubicBezTo>
                <a:lnTo>
                  <a:pt x="49550" y="55417"/>
                </a:lnTo>
                <a:cubicBezTo>
                  <a:pt x="54120" y="55172"/>
                  <a:pt x="58227" y="52550"/>
                  <a:pt x="60372" y="48506"/>
                </a:cubicBezTo>
                <a:lnTo>
                  <a:pt x="66240" y="37162"/>
                </a:lnTo>
                <a:cubicBezTo>
                  <a:pt x="69499" y="30820"/>
                  <a:pt x="67059" y="23037"/>
                  <a:pt x="60763" y="19689"/>
                </a:cubicBezTo>
                <a:lnTo>
                  <a:pt x="45247" y="11475"/>
                </a:lnTo>
                <a:cubicBezTo>
                  <a:pt x="43395" y="10445"/>
                  <a:pt x="41793" y="9019"/>
                  <a:pt x="40552" y="7302"/>
                </a:cubicBezTo>
                <a:lnTo>
                  <a:pt x="35467" y="0"/>
                </a:lnTo>
              </a:path>
            </a:pathLst>
          </a:custGeom>
          <a:noFill/>
          <a:ln w="6436" cap="rnd">
            <a:solidFill>
              <a:schemeClr val="bg1"/>
            </a:solidFill>
            <a:prstDash val="solid"/>
            <a:round/>
          </a:ln>
        </p:spPr>
        <p:txBody>
          <a:bodyPr rtlCol="0" anchor="ctr"/>
          <a:lstStyle/>
          <a:p>
            <a:endParaRPr lang="en-GB"/>
          </a:p>
        </p:txBody>
      </p:sp>
      <p:sp>
        <p:nvSpPr>
          <p:cNvPr id="72" name="Freeform: Shape 71">
            <a:extLst>
              <a:ext uri="{FF2B5EF4-FFF2-40B4-BE49-F238E27FC236}">
                <a16:creationId xmlns:a16="http://schemas.microsoft.com/office/drawing/2014/main" id="{B0CF29E1-2DD6-4305-9D22-265C0784C852}"/>
              </a:ext>
            </a:extLst>
          </p:cNvPr>
          <p:cNvSpPr/>
          <p:nvPr/>
        </p:nvSpPr>
        <p:spPr>
          <a:xfrm>
            <a:off x="271661" y="390426"/>
            <a:ext cx="117354" cy="130394"/>
          </a:xfrm>
          <a:custGeom>
            <a:avLst/>
            <a:gdLst>
              <a:gd name="connsiteX0" fmla="*/ 83191 w 117354"/>
              <a:gd name="connsiteY0" fmla="*/ 132611 h 130393"/>
              <a:gd name="connsiteX1" fmla="*/ 0 w 117354"/>
              <a:gd name="connsiteY1" fmla="*/ 29730 h 130393"/>
              <a:gd name="connsiteX2" fmla="*/ 35989 w 117354"/>
              <a:gd name="connsiteY2" fmla="*/ 0 h 130393"/>
              <a:gd name="connsiteX3" fmla="*/ 119180 w 117354"/>
              <a:gd name="connsiteY3" fmla="*/ 102881 h 130393"/>
              <a:gd name="connsiteX4" fmla="*/ 83191 w 117354"/>
              <a:gd name="connsiteY4" fmla="*/ 132611 h 13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54" h="130393">
                <a:moveTo>
                  <a:pt x="83191" y="132611"/>
                </a:moveTo>
                <a:lnTo>
                  <a:pt x="0" y="29730"/>
                </a:lnTo>
                <a:lnTo>
                  <a:pt x="35989" y="0"/>
                </a:lnTo>
                <a:lnTo>
                  <a:pt x="119180" y="102881"/>
                </a:lnTo>
                <a:lnTo>
                  <a:pt x="83191" y="132611"/>
                </a:lnTo>
                <a:close/>
              </a:path>
            </a:pathLst>
          </a:custGeom>
          <a:noFill/>
          <a:ln w="6436" cap="rnd">
            <a:solidFill>
              <a:schemeClr val="bg1"/>
            </a:solidFill>
            <a:prstDash val="solid"/>
            <a:round/>
          </a:ln>
        </p:spPr>
        <p:txBody>
          <a:bodyPr rtlCol="0" anchor="ctr"/>
          <a:lstStyle/>
          <a:p>
            <a:endParaRPr lang="en-GB"/>
          </a:p>
        </p:txBody>
      </p:sp>
      <p:sp>
        <p:nvSpPr>
          <p:cNvPr id="73" name="Freeform: Shape 72">
            <a:extLst>
              <a:ext uri="{FF2B5EF4-FFF2-40B4-BE49-F238E27FC236}">
                <a16:creationId xmlns:a16="http://schemas.microsoft.com/office/drawing/2014/main" id="{E0D146A9-F572-4512-8481-246C2A32C54C}"/>
              </a:ext>
            </a:extLst>
          </p:cNvPr>
          <p:cNvSpPr/>
          <p:nvPr/>
        </p:nvSpPr>
        <p:spPr>
          <a:xfrm>
            <a:off x="319907" y="363956"/>
            <a:ext cx="182551" cy="52158"/>
          </a:xfrm>
          <a:custGeom>
            <a:avLst/>
            <a:gdLst>
              <a:gd name="connsiteX0" fmla="*/ 116833 w 182551"/>
              <a:gd name="connsiteY0" fmla="*/ 55809 h 52157"/>
              <a:gd name="connsiteX1" fmla="*/ 175249 w 182551"/>
              <a:gd name="connsiteY1" fmla="*/ 55809 h 52157"/>
              <a:gd name="connsiteX2" fmla="*/ 189201 w 182551"/>
              <a:gd name="connsiteY2" fmla="*/ 49680 h 52157"/>
              <a:gd name="connsiteX3" fmla="*/ 189384 w 182551"/>
              <a:gd name="connsiteY3" fmla="*/ 20914 h 52157"/>
              <a:gd name="connsiteX4" fmla="*/ 174728 w 182551"/>
              <a:gd name="connsiteY4" fmla="*/ 14865 h 52157"/>
              <a:gd name="connsiteX5" fmla="*/ 144737 w 182551"/>
              <a:gd name="connsiteY5" fmla="*/ 14865 h 52157"/>
              <a:gd name="connsiteX6" fmla="*/ 127656 w 182551"/>
              <a:gd name="connsiteY6" fmla="*/ 9258 h 52157"/>
              <a:gd name="connsiteX7" fmla="*/ 121527 w 182551"/>
              <a:gd name="connsiteY7" fmla="*/ 4825 h 52157"/>
              <a:gd name="connsiteX8" fmla="*/ 120614 w 182551"/>
              <a:gd name="connsiteY8" fmla="*/ 4825 h 52157"/>
              <a:gd name="connsiteX9" fmla="*/ 106532 w 182551"/>
              <a:gd name="connsiteY9" fmla="*/ 0 h 52157"/>
              <a:gd name="connsiteX10" fmla="*/ 65979 w 182551"/>
              <a:gd name="connsiteY10" fmla="*/ 0 h 52157"/>
              <a:gd name="connsiteX11" fmla="*/ 49419 w 182551"/>
              <a:gd name="connsiteY11" fmla="*/ 5086 h 52157"/>
              <a:gd name="connsiteX12" fmla="*/ 37814 w 182551"/>
              <a:gd name="connsiteY12" fmla="*/ 13170 h 52157"/>
              <a:gd name="connsiteX13" fmla="*/ 23210 w 182551"/>
              <a:gd name="connsiteY13" fmla="*/ 23341 h 52157"/>
              <a:gd name="connsiteX14" fmla="*/ 8606 w 182551"/>
              <a:gd name="connsiteY14" fmla="*/ 33511 h 52157"/>
              <a:gd name="connsiteX15" fmla="*/ 0 w 182551"/>
              <a:gd name="connsiteY15" fmla="*/ 39379 h 5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551" h="52157">
                <a:moveTo>
                  <a:pt x="116833" y="55809"/>
                </a:moveTo>
                <a:lnTo>
                  <a:pt x="175249" y="55809"/>
                </a:lnTo>
                <a:cubicBezTo>
                  <a:pt x="180507" y="55599"/>
                  <a:pt x="185490" y="53409"/>
                  <a:pt x="189201" y="49680"/>
                </a:cubicBezTo>
                <a:cubicBezTo>
                  <a:pt x="197196" y="41787"/>
                  <a:pt x="197277" y="28907"/>
                  <a:pt x="189384" y="20914"/>
                </a:cubicBezTo>
                <a:cubicBezTo>
                  <a:pt x="185518" y="16998"/>
                  <a:pt x="180230" y="14815"/>
                  <a:pt x="174728" y="14865"/>
                </a:cubicBezTo>
                <a:lnTo>
                  <a:pt x="144737" y="14865"/>
                </a:lnTo>
                <a:cubicBezTo>
                  <a:pt x="138592" y="14865"/>
                  <a:pt x="132605" y="12901"/>
                  <a:pt x="127656" y="9258"/>
                </a:cubicBezTo>
                <a:lnTo>
                  <a:pt x="121527" y="4825"/>
                </a:lnTo>
                <a:lnTo>
                  <a:pt x="120614" y="4825"/>
                </a:lnTo>
                <a:cubicBezTo>
                  <a:pt x="116421" y="2016"/>
                  <a:pt x="111566" y="354"/>
                  <a:pt x="106532" y="0"/>
                </a:cubicBezTo>
                <a:lnTo>
                  <a:pt x="65979" y="0"/>
                </a:lnTo>
                <a:cubicBezTo>
                  <a:pt x="60072" y="-18"/>
                  <a:pt x="54299" y="1755"/>
                  <a:pt x="49419" y="5086"/>
                </a:cubicBezTo>
                <a:lnTo>
                  <a:pt x="37814" y="13170"/>
                </a:lnTo>
                <a:lnTo>
                  <a:pt x="23210" y="23341"/>
                </a:lnTo>
                <a:lnTo>
                  <a:pt x="8606" y="33511"/>
                </a:lnTo>
                <a:lnTo>
                  <a:pt x="0" y="39379"/>
                </a:lnTo>
              </a:path>
            </a:pathLst>
          </a:custGeom>
          <a:noFill/>
          <a:ln w="6436" cap="rnd">
            <a:solidFill>
              <a:schemeClr val="bg1"/>
            </a:solidFill>
            <a:prstDash val="solid"/>
            <a:round/>
          </a:ln>
        </p:spPr>
        <p:txBody>
          <a:bodyPr rtlCol="0" anchor="ctr"/>
          <a:lstStyle/>
          <a:p>
            <a:endParaRPr lang="en-GB"/>
          </a:p>
        </p:txBody>
      </p:sp>
      <p:sp>
        <p:nvSpPr>
          <p:cNvPr id="74" name="Freeform: Shape 73">
            <a:extLst>
              <a:ext uri="{FF2B5EF4-FFF2-40B4-BE49-F238E27FC236}">
                <a16:creationId xmlns:a16="http://schemas.microsoft.com/office/drawing/2014/main" id="{5F95BC50-1CCA-4DC8-903A-8E3009209811}"/>
              </a:ext>
            </a:extLst>
          </p:cNvPr>
          <p:cNvSpPr/>
          <p:nvPr/>
        </p:nvSpPr>
        <p:spPr>
          <a:xfrm>
            <a:off x="381192" y="352935"/>
            <a:ext cx="234709" cy="117354"/>
          </a:xfrm>
          <a:custGeom>
            <a:avLst/>
            <a:gdLst>
              <a:gd name="connsiteX0" fmla="*/ 0 w 234708"/>
              <a:gd name="connsiteY0" fmla="*/ 124334 h 117354"/>
              <a:gd name="connsiteX1" fmla="*/ 119702 w 234708"/>
              <a:gd name="connsiteY1" fmla="*/ 119249 h 117354"/>
              <a:gd name="connsiteX2" fmla="*/ 150866 w 234708"/>
              <a:gd name="connsiteY2" fmla="*/ 108687 h 117354"/>
              <a:gd name="connsiteX3" fmla="*/ 186202 w 234708"/>
              <a:gd name="connsiteY3" fmla="*/ 83651 h 117354"/>
              <a:gd name="connsiteX4" fmla="*/ 202762 w 234708"/>
              <a:gd name="connsiteY4" fmla="*/ 65657 h 117354"/>
              <a:gd name="connsiteX5" fmla="*/ 237577 w 234708"/>
              <a:gd name="connsiteY5" fmla="*/ 6327 h 117354"/>
              <a:gd name="connsiteX6" fmla="*/ 237577 w 234708"/>
              <a:gd name="connsiteY6" fmla="*/ 6327 h 117354"/>
              <a:gd name="connsiteX7" fmla="*/ 207717 w 234708"/>
              <a:gd name="connsiteY7" fmla="*/ 2546 h 117354"/>
              <a:gd name="connsiteX8" fmla="*/ 207717 w 234708"/>
              <a:gd name="connsiteY8" fmla="*/ 2546 h 117354"/>
              <a:gd name="connsiteX9" fmla="*/ 183986 w 234708"/>
              <a:gd name="connsiteY9" fmla="*/ 22235 h 117354"/>
              <a:gd name="connsiteX10" fmla="*/ 180204 w 234708"/>
              <a:gd name="connsiteY10" fmla="*/ 27712 h 117354"/>
              <a:gd name="connsiteX11" fmla="*/ 164166 w 234708"/>
              <a:gd name="connsiteY11" fmla="*/ 38926 h 117354"/>
              <a:gd name="connsiteX12" fmla="*/ 134697 w 234708"/>
              <a:gd name="connsiteY12" fmla="*/ 47662 h 1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708" h="117354">
                <a:moveTo>
                  <a:pt x="0" y="124334"/>
                </a:moveTo>
                <a:lnTo>
                  <a:pt x="119702" y="119249"/>
                </a:lnTo>
                <a:cubicBezTo>
                  <a:pt x="130902" y="118869"/>
                  <a:pt x="141742" y="115196"/>
                  <a:pt x="150866" y="108687"/>
                </a:cubicBezTo>
                <a:lnTo>
                  <a:pt x="186202" y="83651"/>
                </a:lnTo>
                <a:cubicBezTo>
                  <a:pt x="192949" y="78910"/>
                  <a:pt x="198596" y="72772"/>
                  <a:pt x="202762" y="65657"/>
                </a:cubicBezTo>
                <a:lnTo>
                  <a:pt x="237577" y="6327"/>
                </a:lnTo>
                <a:lnTo>
                  <a:pt x="237577" y="6327"/>
                </a:lnTo>
                <a:cubicBezTo>
                  <a:pt x="229125" y="-444"/>
                  <a:pt x="217591" y="-1904"/>
                  <a:pt x="207717" y="2546"/>
                </a:cubicBezTo>
                <a:lnTo>
                  <a:pt x="207717" y="2546"/>
                </a:lnTo>
                <a:cubicBezTo>
                  <a:pt x="198175" y="6849"/>
                  <a:pt x="189976" y="13652"/>
                  <a:pt x="183986" y="22235"/>
                </a:cubicBezTo>
                <a:lnTo>
                  <a:pt x="180204" y="27712"/>
                </a:lnTo>
                <a:cubicBezTo>
                  <a:pt x="176338" y="33215"/>
                  <a:pt x="170661" y="37184"/>
                  <a:pt x="164166" y="38926"/>
                </a:cubicBezTo>
                <a:lnTo>
                  <a:pt x="134697" y="47662"/>
                </a:lnTo>
              </a:path>
            </a:pathLst>
          </a:custGeom>
          <a:noFill/>
          <a:ln w="6436" cap="rnd">
            <a:solidFill>
              <a:schemeClr val="bg1"/>
            </a:solidFill>
            <a:prstDash val="solid"/>
            <a:round/>
          </a:ln>
        </p:spPr>
        <p:txBody>
          <a:bodyPr rtlCol="0" anchor="ctr"/>
          <a:lstStyle/>
          <a:p>
            <a:endParaRPr lang="en-GB"/>
          </a:p>
        </p:txBody>
      </p:sp>
      <p:sp>
        <p:nvSpPr>
          <p:cNvPr id="75" name="Freeform: Shape 74">
            <a:extLst>
              <a:ext uri="{FF2B5EF4-FFF2-40B4-BE49-F238E27FC236}">
                <a16:creationId xmlns:a16="http://schemas.microsoft.com/office/drawing/2014/main" id="{851D5C86-6147-4EF7-804F-A91CD3970620}"/>
              </a:ext>
            </a:extLst>
          </p:cNvPr>
          <p:cNvSpPr/>
          <p:nvPr/>
        </p:nvSpPr>
        <p:spPr>
          <a:xfrm>
            <a:off x="351593" y="483542"/>
            <a:ext cx="13039" cy="13039"/>
          </a:xfrm>
          <a:custGeom>
            <a:avLst/>
            <a:gdLst>
              <a:gd name="connsiteX0" fmla="*/ 1043 w 0"/>
              <a:gd name="connsiteY0" fmla="*/ 116 h 0"/>
              <a:gd name="connsiteX1" fmla="*/ 0 w 0"/>
              <a:gd name="connsiteY1" fmla="*/ 116 h 0"/>
              <a:gd name="connsiteX2" fmla="*/ 0 w 0"/>
              <a:gd name="connsiteY2" fmla="*/ 116 h 0"/>
              <a:gd name="connsiteX3" fmla="*/ 1043 w 0"/>
              <a:gd name="connsiteY3" fmla="*/ 116 h 0"/>
            </a:gdLst>
            <a:ahLst/>
            <a:cxnLst>
              <a:cxn ang="0">
                <a:pos x="connsiteX0" y="connsiteY0"/>
              </a:cxn>
              <a:cxn ang="0">
                <a:pos x="connsiteX1" y="connsiteY1"/>
              </a:cxn>
              <a:cxn ang="0">
                <a:pos x="connsiteX2" y="connsiteY2"/>
              </a:cxn>
              <a:cxn ang="0">
                <a:pos x="connsiteX3" y="connsiteY3"/>
              </a:cxn>
            </a:cxnLst>
            <a:rect l="l" t="t" r="r" b="b"/>
            <a:pathLst>
              <a:path>
                <a:moveTo>
                  <a:pt x="1043" y="116"/>
                </a:moveTo>
                <a:lnTo>
                  <a:pt x="0" y="116"/>
                </a:lnTo>
                <a:cubicBezTo>
                  <a:pt x="0" y="116"/>
                  <a:pt x="0" y="116"/>
                  <a:pt x="0" y="116"/>
                </a:cubicBezTo>
                <a:cubicBezTo>
                  <a:pt x="0" y="116"/>
                  <a:pt x="1043" y="-145"/>
                  <a:pt x="1043" y="116"/>
                </a:cubicBezTo>
                <a:close/>
              </a:path>
            </a:pathLst>
          </a:custGeom>
          <a:noFill/>
          <a:ln w="6436" cap="rnd">
            <a:solidFill>
              <a:schemeClr val="bg1"/>
            </a:solidFill>
            <a:prstDash val="solid"/>
            <a:round/>
          </a:ln>
        </p:spPr>
        <p:txBody>
          <a:bodyPr rtlCol="0" anchor="ctr"/>
          <a:lstStyle/>
          <a:p>
            <a:endParaRPr lang="en-GB"/>
          </a:p>
        </p:txBody>
      </p:sp>
      <p:sp>
        <p:nvSpPr>
          <p:cNvPr id="76" name="Freeform: Shape 75">
            <a:extLst>
              <a:ext uri="{FF2B5EF4-FFF2-40B4-BE49-F238E27FC236}">
                <a16:creationId xmlns:a16="http://schemas.microsoft.com/office/drawing/2014/main" id="{1201C406-32F1-432B-8243-7B73BB83D08C}"/>
              </a:ext>
            </a:extLst>
          </p:cNvPr>
          <p:cNvSpPr/>
          <p:nvPr/>
        </p:nvSpPr>
        <p:spPr>
          <a:xfrm>
            <a:off x="435436" y="5821981"/>
            <a:ext cx="130394" cy="169512"/>
          </a:xfrm>
          <a:custGeom>
            <a:avLst/>
            <a:gdLst>
              <a:gd name="connsiteX0" fmla="*/ 136262 w 130393"/>
              <a:gd name="connsiteY0" fmla="*/ 116833 h 169511"/>
              <a:gd name="connsiteX1" fmla="*/ 65150 w 130393"/>
              <a:gd name="connsiteY1" fmla="*/ 181978 h 169511"/>
              <a:gd name="connsiteX2" fmla="*/ 0 w 130393"/>
              <a:gd name="connsiteY2" fmla="*/ 116833 h 169511"/>
              <a:gd name="connsiteX3" fmla="*/ 49419 w 130393"/>
              <a:gd name="connsiteY3" fmla="*/ 37423 h 169511"/>
              <a:gd name="connsiteX4" fmla="*/ 68196 w 130393"/>
              <a:gd name="connsiteY4" fmla="*/ 0 h 169511"/>
              <a:gd name="connsiteX5" fmla="*/ 84886 w 130393"/>
              <a:gd name="connsiteY5" fmla="*/ 37423 h 169511"/>
              <a:gd name="connsiteX6" fmla="*/ 136262 w 130393"/>
              <a:gd name="connsiteY6" fmla="*/ 116833 h 16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93" h="169511">
                <a:moveTo>
                  <a:pt x="136262" y="116833"/>
                </a:moveTo>
                <a:cubicBezTo>
                  <a:pt x="134615" y="154465"/>
                  <a:pt x="102776" y="183634"/>
                  <a:pt x="65150" y="181978"/>
                </a:cubicBezTo>
                <a:cubicBezTo>
                  <a:pt x="29829" y="180439"/>
                  <a:pt x="1545" y="152157"/>
                  <a:pt x="0" y="116833"/>
                </a:cubicBezTo>
                <a:cubicBezTo>
                  <a:pt x="0" y="82670"/>
                  <a:pt x="32990" y="59068"/>
                  <a:pt x="49419" y="37423"/>
                </a:cubicBezTo>
                <a:cubicBezTo>
                  <a:pt x="58748" y="26744"/>
                  <a:pt x="65209" y="13861"/>
                  <a:pt x="68196" y="0"/>
                </a:cubicBezTo>
                <a:cubicBezTo>
                  <a:pt x="69500" y="13965"/>
                  <a:pt x="75365" y="27122"/>
                  <a:pt x="84886" y="37423"/>
                </a:cubicBezTo>
                <a:cubicBezTo>
                  <a:pt x="101316" y="58938"/>
                  <a:pt x="136262" y="82670"/>
                  <a:pt x="136262" y="116833"/>
                </a:cubicBezTo>
                <a:close/>
              </a:path>
            </a:pathLst>
          </a:custGeom>
          <a:noFill/>
          <a:ln w="6436" cap="rnd">
            <a:solidFill>
              <a:schemeClr val="bg1"/>
            </a:solidFill>
            <a:prstDash val="solid"/>
            <a:round/>
          </a:ln>
        </p:spPr>
        <p:txBody>
          <a:bodyPr rtlCol="0" anchor="ctr"/>
          <a:lstStyle/>
          <a:p>
            <a:endParaRPr lang="en-GB"/>
          </a:p>
        </p:txBody>
      </p:sp>
      <p:sp>
        <p:nvSpPr>
          <p:cNvPr id="77" name="Freeform: Shape 76">
            <a:extLst>
              <a:ext uri="{FF2B5EF4-FFF2-40B4-BE49-F238E27FC236}">
                <a16:creationId xmlns:a16="http://schemas.microsoft.com/office/drawing/2014/main" id="{ACF5BE99-57DD-46EE-85BA-EEE8DCFC0CEE}"/>
              </a:ext>
            </a:extLst>
          </p:cNvPr>
          <p:cNvSpPr/>
          <p:nvPr/>
        </p:nvSpPr>
        <p:spPr>
          <a:xfrm>
            <a:off x="459298" y="5945203"/>
            <a:ext cx="26079" cy="26079"/>
          </a:xfrm>
          <a:custGeom>
            <a:avLst/>
            <a:gdLst>
              <a:gd name="connsiteX0" fmla="*/ 37553 w 26078"/>
              <a:gd name="connsiteY0" fmla="*/ 37814 h 26078"/>
              <a:gd name="connsiteX1" fmla="*/ 37553 w 26078"/>
              <a:gd name="connsiteY1" fmla="*/ 37814 h 26078"/>
              <a:gd name="connsiteX2" fmla="*/ 0 w 26078"/>
              <a:gd name="connsiteY2" fmla="*/ 0 h 26078"/>
            </a:gdLst>
            <a:ahLst/>
            <a:cxnLst>
              <a:cxn ang="0">
                <a:pos x="connsiteX0" y="connsiteY0"/>
              </a:cxn>
              <a:cxn ang="0">
                <a:pos x="connsiteX1" y="connsiteY1"/>
              </a:cxn>
              <a:cxn ang="0">
                <a:pos x="connsiteX2" y="connsiteY2"/>
              </a:cxn>
            </a:cxnLst>
            <a:rect l="l" t="t" r="r" b="b"/>
            <a:pathLst>
              <a:path w="26078" h="26078">
                <a:moveTo>
                  <a:pt x="37553" y="37814"/>
                </a:moveTo>
                <a:lnTo>
                  <a:pt x="37553" y="37814"/>
                </a:lnTo>
                <a:cubicBezTo>
                  <a:pt x="18950" y="33224"/>
                  <a:pt x="4463" y="18633"/>
                  <a:pt x="0" y="0"/>
                </a:cubicBezTo>
              </a:path>
            </a:pathLst>
          </a:custGeom>
          <a:noFill/>
          <a:ln w="6436" cap="rnd">
            <a:solidFill>
              <a:schemeClr val="bg1"/>
            </a:solidFill>
            <a:prstDash val="solid"/>
            <a:round/>
          </a:ln>
        </p:spPr>
        <p:txBody>
          <a:bodyPr rtlCol="0" anchor="ctr"/>
          <a:lstStyle/>
          <a:p>
            <a:endParaRPr lang="en-GB"/>
          </a:p>
        </p:txBody>
      </p:sp>
      <p:sp>
        <p:nvSpPr>
          <p:cNvPr id="78" name="Freeform: Shape 77">
            <a:extLst>
              <a:ext uri="{FF2B5EF4-FFF2-40B4-BE49-F238E27FC236}">
                <a16:creationId xmlns:a16="http://schemas.microsoft.com/office/drawing/2014/main" id="{666B8EC9-F93C-4667-B81B-C5C9A5BDEA3C}"/>
              </a:ext>
            </a:extLst>
          </p:cNvPr>
          <p:cNvSpPr/>
          <p:nvPr/>
        </p:nvSpPr>
        <p:spPr>
          <a:xfrm>
            <a:off x="271661" y="6041825"/>
            <a:ext cx="117354" cy="130394"/>
          </a:xfrm>
          <a:custGeom>
            <a:avLst/>
            <a:gdLst>
              <a:gd name="connsiteX0" fmla="*/ 83191 w 117354"/>
              <a:gd name="connsiteY0" fmla="*/ 132611 h 130393"/>
              <a:gd name="connsiteX1" fmla="*/ 0 w 117354"/>
              <a:gd name="connsiteY1" fmla="*/ 29730 h 130393"/>
              <a:gd name="connsiteX2" fmla="*/ 35989 w 117354"/>
              <a:gd name="connsiteY2" fmla="*/ 0 h 130393"/>
              <a:gd name="connsiteX3" fmla="*/ 119180 w 117354"/>
              <a:gd name="connsiteY3" fmla="*/ 102881 h 130393"/>
              <a:gd name="connsiteX4" fmla="*/ 83191 w 117354"/>
              <a:gd name="connsiteY4" fmla="*/ 132611 h 13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54" h="130393">
                <a:moveTo>
                  <a:pt x="83191" y="132611"/>
                </a:moveTo>
                <a:lnTo>
                  <a:pt x="0" y="29730"/>
                </a:lnTo>
                <a:lnTo>
                  <a:pt x="35989" y="0"/>
                </a:lnTo>
                <a:lnTo>
                  <a:pt x="119180" y="102881"/>
                </a:lnTo>
                <a:lnTo>
                  <a:pt x="83191" y="132611"/>
                </a:lnTo>
                <a:close/>
              </a:path>
            </a:pathLst>
          </a:custGeom>
          <a:noFill/>
          <a:ln w="6436" cap="rnd">
            <a:solidFill>
              <a:schemeClr val="bg1"/>
            </a:solidFill>
            <a:prstDash val="solid"/>
            <a:round/>
          </a:ln>
        </p:spPr>
        <p:txBody>
          <a:bodyPr rtlCol="0" anchor="ctr"/>
          <a:lstStyle/>
          <a:p>
            <a:endParaRPr lang="en-GB"/>
          </a:p>
        </p:txBody>
      </p:sp>
      <p:sp>
        <p:nvSpPr>
          <p:cNvPr id="79" name="Freeform: Shape 78">
            <a:extLst>
              <a:ext uri="{FF2B5EF4-FFF2-40B4-BE49-F238E27FC236}">
                <a16:creationId xmlns:a16="http://schemas.microsoft.com/office/drawing/2014/main" id="{4AEFFE5F-5B92-460F-B1B6-A6D6AABE77E3}"/>
              </a:ext>
            </a:extLst>
          </p:cNvPr>
          <p:cNvSpPr/>
          <p:nvPr/>
        </p:nvSpPr>
        <p:spPr>
          <a:xfrm>
            <a:off x="319907" y="6014833"/>
            <a:ext cx="195591" cy="52158"/>
          </a:xfrm>
          <a:custGeom>
            <a:avLst/>
            <a:gdLst>
              <a:gd name="connsiteX0" fmla="*/ 116833 w 195590"/>
              <a:gd name="connsiteY0" fmla="*/ 56330 h 52157"/>
              <a:gd name="connsiteX1" fmla="*/ 175249 w 195590"/>
              <a:gd name="connsiteY1" fmla="*/ 56330 h 52157"/>
              <a:gd name="connsiteX2" fmla="*/ 189723 w 195590"/>
              <a:gd name="connsiteY2" fmla="*/ 50332 h 52157"/>
              <a:gd name="connsiteX3" fmla="*/ 195721 w 195590"/>
              <a:gd name="connsiteY3" fmla="*/ 35858 h 52157"/>
              <a:gd name="connsiteX4" fmla="*/ 189462 w 195590"/>
              <a:gd name="connsiteY4" fmla="*/ 21254 h 52157"/>
              <a:gd name="connsiteX5" fmla="*/ 175249 w 195590"/>
              <a:gd name="connsiteY5" fmla="*/ 15386 h 52157"/>
              <a:gd name="connsiteX6" fmla="*/ 144737 w 195590"/>
              <a:gd name="connsiteY6" fmla="*/ 15386 h 52157"/>
              <a:gd name="connsiteX7" fmla="*/ 127656 w 195590"/>
              <a:gd name="connsiteY7" fmla="*/ 9910 h 52157"/>
              <a:gd name="connsiteX8" fmla="*/ 121527 w 195590"/>
              <a:gd name="connsiteY8" fmla="*/ 5477 h 52157"/>
              <a:gd name="connsiteX9" fmla="*/ 120614 w 195590"/>
              <a:gd name="connsiteY9" fmla="*/ 4825 h 52157"/>
              <a:gd name="connsiteX10" fmla="*/ 106532 w 195590"/>
              <a:gd name="connsiteY10" fmla="*/ 0 h 52157"/>
              <a:gd name="connsiteX11" fmla="*/ 65979 w 195590"/>
              <a:gd name="connsiteY11" fmla="*/ 0 h 52157"/>
              <a:gd name="connsiteX12" fmla="*/ 49419 w 195590"/>
              <a:gd name="connsiteY12" fmla="*/ 5216 h 52157"/>
              <a:gd name="connsiteX13" fmla="*/ 37814 w 195590"/>
              <a:gd name="connsiteY13" fmla="*/ 13300 h 52157"/>
              <a:gd name="connsiteX14" fmla="*/ 23210 w 195590"/>
              <a:gd name="connsiteY14" fmla="*/ 23471 h 52157"/>
              <a:gd name="connsiteX15" fmla="*/ 8606 w 195590"/>
              <a:gd name="connsiteY15" fmla="*/ 33511 h 52157"/>
              <a:gd name="connsiteX16" fmla="*/ 0 w 195590"/>
              <a:gd name="connsiteY16" fmla="*/ 39509 h 5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590" h="52157">
                <a:moveTo>
                  <a:pt x="116833" y="56330"/>
                </a:moveTo>
                <a:lnTo>
                  <a:pt x="175249" y="56330"/>
                </a:lnTo>
                <a:cubicBezTo>
                  <a:pt x="180670" y="56291"/>
                  <a:pt x="185861" y="54140"/>
                  <a:pt x="189723" y="50332"/>
                </a:cubicBezTo>
                <a:cubicBezTo>
                  <a:pt x="193550" y="46485"/>
                  <a:pt x="195705" y="41283"/>
                  <a:pt x="195721" y="35858"/>
                </a:cubicBezTo>
                <a:cubicBezTo>
                  <a:pt x="195763" y="30329"/>
                  <a:pt x="193494" y="25036"/>
                  <a:pt x="189462" y="21254"/>
                </a:cubicBezTo>
                <a:cubicBezTo>
                  <a:pt x="185666" y="17525"/>
                  <a:pt x="180569" y="15426"/>
                  <a:pt x="175249" y="15386"/>
                </a:cubicBezTo>
                <a:lnTo>
                  <a:pt x="144737" y="15386"/>
                </a:lnTo>
                <a:cubicBezTo>
                  <a:pt x="138614" y="15374"/>
                  <a:pt x="132646" y="13457"/>
                  <a:pt x="127656" y="9910"/>
                </a:cubicBezTo>
                <a:lnTo>
                  <a:pt x="121527" y="5477"/>
                </a:lnTo>
                <a:lnTo>
                  <a:pt x="120614" y="4825"/>
                </a:lnTo>
                <a:cubicBezTo>
                  <a:pt x="116449" y="1956"/>
                  <a:pt x="111579" y="287"/>
                  <a:pt x="106532" y="0"/>
                </a:cubicBezTo>
                <a:lnTo>
                  <a:pt x="65979" y="0"/>
                </a:lnTo>
                <a:cubicBezTo>
                  <a:pt x="60059" y="26"/>
                  <a:pt x="54287" y="1852"/>
                  <a:pt x="49419" y="5216"/>
                </a:cubicBezTo>
                <a:lnTo>
                  <a:pt x="37814" y="13300"/>
                </a:lnTo>
                <a:lnTo>
                  <a:pt x="23210" y="23471"/>
                </a:lnTo>
                <a:lnTo>
                  <a:pt x="8606" y="33511"/>
                </a:lnTo>
                <a:lnTo>
                  <a:pt x="0" y="39509"/>
                </a:lnTo>
              </a:path>
            </a:pathLst>
          </a:custGeom>
          <a:noFill/>
          <a:ln w="6436" cap="rnd">
            <a:solidFill>
              <a:schemeClr val="bg1"/>
            </a:solidFill>
            <a:prstDash val="solid"/>
            <a:round/>
          </a:ln>
        </p:spPr>
        <p:txBody>
          <a:bodyPr rtlCol="0" anchor="ctr"/>
          <a:lstStyle/>
          <a:p>
            <a:endParaRPr lang="en-GB"/>
          </a:p>
        </p:txBody>
      </p:sp>
      <p:sp>
        <p:nvSpPr>
          <p:cNvPr id="80" name="Freeform: Shape 79">
            <a:extLst>
              <a:ext uri="{FF2B5EF4-FFF2-40B4-BE49-F238E27FC236}">
                <a16:creationId xmlns:a16="http://schemas.microsoft.com/office/drawing/2014/main" id="{593ABFEB-7267-4564-A314-21B6DC3B9C07}"/>
              </a:ext>
            </a:extLst>
          </p:cNvPr>
          <p:cNvSpPr/>
          <p:nvPr/>
        </p:nvSpPr>
        <p:spPr>
          <a:xfrm>
            <a:off x="381192" y="6004459"/>
            <a:ext cx="234709" cy="117354"/>
          </a:xfrm>
          <a:custGeom>
            <a:avLst/>
            <a:gdLst>
              <a:gd name="connsiteX0" fmla="*/ 0 w 234708"/>
              <a:gd name="connsiteY0" fmla="*/ 124208 h 117354"/>
              <a:gd name="connsiteX1" fmla="*/ 119702 w 234708"/>
              <a:gd name="connsiteY1" fmla="*/ 119122 h 117354"/>
              <a:gd name="connsiteX2" fmla="*/ 150866 w 234708"/>
              <a:gd name="connsiteY2" fmla="*/ 108560 h 117354"/>
              <a:gd name="connsiteX3" fmla="*/ 186202 w 234708"/>
              <a:gd name="connsiteY3" fmla="*/ 83525 h 117354"/>
              <a:gd name="connsiteX4" fmla="*/ 202762 w 234708"/>
              <a:gd name="connsiteY4" fmla="*/ 65400 h 117354"/>
              <a:gd name="connsiteX5" fmla="*/ 237577 w 234708"/>
              <a:gd name="connsiteY5" fmla="*/ 6201 h 117354"/>
              <a:gd name="connsiteX6" fmla="*/ 237577 w 234708"/>
              <a:gd name="connsiteY6" fmla="*/ 6201 h 117354"/>
              <a:gd name="connsiteX7" fmla="*/ 207717 w 234708"/>
              <a:gd name="connsiteY7" fmla="*/ 2550 h 117354"/>
              <a:gd name="connsiteX8" fmla="*/ 207717 w 234708"/>
              <a:gd name="connsiteY8" fmla="*/ 2550 h 117354"/>
              <a:gd name="connsiteX9" fmla="*/ 183986 w 234708"/>
              <a:gd name="connsiteY9" fmla="*/ 22109 h 117354"/>
              <a:gd name="connsiteX10" fmla="*/ 180204 w 234708"/>
              <a:gd name="connsiteY10" fmla="*/ 27716 h 117354"/>
              <a:gd name="connsiteX11" fmla="*/ 164166 w 234708"/>
              <a:gd name="connsiteY11" fmla="*/ 38930 h 117354"/>
              <a:gd name="connsiteX12" fmla="*/ 135218 w 234708"/>
              <a:gd name="connsiteY12" fmla="*/ 47014 h 1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708" h="117354">
                <a:moveTo>
                  <a:pt x="0" y="124208"/>
                </a:moveTo>
                <a:lnTo>
                  <a:pt x="119702" y="119122"/>
                </a:lnTo>
                <a:cubicBezTo>
                  <a:pt x="130880" y="118627"/>
                  <a:pt x="141687" y="114962"/>
                  <a:pt x="150866" y="108560"/>
                </a:cubicBezTo>
                <a:lnTo>
                  <a:pt x="186202" y="83525"/>
                </a:lnTo>
                <a:cubicBezTo>
                  <a:pt x="192954" y="78739"/>
                  <a:pt x="198601" y="72559"/>
                  <a:pt x="202762" y="65400"/>
                </a:cubicBezTo>
                <a:lnTo>
                  <a:pt x="237577" y="6201"/>
                </a:lnTo>
                <a:lnTo>
                  <a:pt x="237577" y="6201"/>
                </a:lnTo>
                <a:cubicBezTo>
                  <a:pt x="229076" y="-475"/>
                  <a:pt x="217576" y="-1870"/>
                  <a:pt x="207717" y="2550"/>
                </a:cubicBezTo>
                <a:lnTo>
                  <a:pt x="207717" y="2550"/>
                </a:lnTo>
                <a:cubicBezTo>
                  <a:pt x="198212" y="6853"/>
                  <a:pt x="190022" y="13595"/>
                  <a:pt x="183986" y="22109"/>
                </a:cubicBezTo>
                <a:lnTo>
                  <a:pt x="180204" y="27716"/>
                </a:lnTo>
                <a:cubicBezTo>
                  <a:pt x="176299" y="33179"/>
                  <a:pt x="170637" y="37144"/>
                  <a:pt x="164166" y="38930"/>
                </a:cubicBezTo>
                <a:lnTo>
                  <a:pt x="135218" y="47014"/>
                </a:lnTo>
              </a:path>
            </a:pathLst>
          </a:custGeom>
          <a:noFill/>
          <a:ln w="6436" cap="rnd">
            <a:solidFill>
              <a:schemeClr val="bg1"/>
            </a:solidFill>
            <a:prstDash val="solid"/>
            <a:round/>
          </a:ln>
        </p:spPr>
        <p:txBody>
          <a:bodyPr rtlCol="0" anchor="ctr"/>
          <a:lstStyle/>
          <a:p>
            <a:endParaRPr lang="en-GB"/>
          </a:p>
        </p:txBody>
      </p:sp>
      <p:sp>
        <p:nvSpPr>
          <p:cNvPr id="81" name="Freeform: Shape 80">
            <a:extLst>
              <a:ext uri="{FF2B5EF4-FFF2-40B4-BE49-F238E27FC236}">
                <a16:creationId xmlns:a16="http://schemas.microsoft.com/office/drawing/2014/main" id="{A1DB27FB-1AFD-4DFD-B26F-C35E902D22BC}"/>
              </a:ext>
            </a:extLst>
          </p:cNvPr>
          <p:cNvSpPr/>
          <p:nvPr/>
        </p:nvSpPr>
        <p:spPr>
          <a:xfrm>
            <a:off x="351593" y="6135056"/>
            <a:ext cx="13039" cy="13039"/>
          </a:xfrm>
          <a:custGeom>
            <a:avLst/>
            <a:gdLst>
              <a:gd name="connsiteX0" fmla="*/ 1043 w 0"/>
              <a:gd name="connsiteY0" fmla="*/ 0 h 0"/>
              <a:gd name="connsiteX1" fmla="*/ 0 w 0"/>
              <a:gd name="connsiteY1" fmla="*/ 0 h 0"/>
              <a:gd name="connsiteX2" fmla="*/ 1043 w 0"/>
              <a:gd name="connsiteY2" fmla="*/ 0 h 0"/>
              <a:gd name="connsiteX3" fmla="*/ 104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43" y="0"/>
                </a:moveTo>
                <a:lnTo>
                  <a:pt x="0" y="0"/>
                </a:lnTo>
                <a:lnTo>
                  <a:pt x="1043" y="0"/>
                </a:lnTo>
                <a:lnTo>
                  <a:pt x="1043" y="0"/>
                </a:lnTo>
                <a:close/>
              </a:path>
            </a:pathLst>
          </a:custGeom>
          <a:noFill/>
          <a:ln w="6436" cap="rnd">
            <a:solidFill>
              <a:schemeClr val="bg1"/>
            </a:solidFill>
            <a:prstDash val="solid"/>
            <a:round/>
          </a:ln>
        </p:spPr>
        <p:txBody>
          <a:bodyPr rtlCol="0" anchor="ctr"/>
          <a:lstStyle/>
          <a:p>
            <a:endParaRPr lang="en-GB"/>
          </a:p>
        </p:txBody>
      </p:sp>
      <p:sp>
        <p:nvSpPr>
          <p:cNvPr id="82" name="Freeform: Shape 81">
            <a:extLst>
              <a:ext uri="{FF2B5EF4-FFF2-40B4-BE49-F238E27FC236}">
                <a16:creationId xmlns:a16="http://schemas.microsoft.com/office/drawing/2014/main" id="{7DD16491-D9C3-46D3-B8C1-3CDCF684F34B}"/>
              </a:ext>
            </a:extLst>
          </p:cNvPr>
          <p:cNvSpPr/>
          <p:nvPr/>
        </p:nvSpPr>
        <p:spPr>
          <a:xfrm>
            <a:off x="465073" y="2083587"/>
            <a:ext cx="65197" cy="91276"/>
          </a:xfrm>
          <a:custGeom>
            <a:avLst/>
            <a:gdLst>
              <a:gd name="connsiteX0" fmla="*/ 75330 w 65196"/>
              <a:gd name="connsiteY0" fmla="*/ 94017 h 91275"/>
              <a:gd name="connsiteX1" fmla="*/ 54989 w 65196"/>
              <a:gd name="connsiteY1" fmla="*/ 94017 h 91275"/>
              <a:gd name="connsiteX2" fmla="*/ 33083 w 65196"/>
              <a:gd name="connsiteY2" fmla="*/ 82673 h 91275"/>
              <a:gd name="connsiteX3" fmla="*/ 26563 w 65196"/>
              <a:gd name="connsiteY3" fmla="*/ 73545 h 91275"/>
              <a:gd name="connsiteX4" fmla="*/ 15479 w 65196"/>
              <a:gd name="connsiteY4" fmla="*/ 67808 h 91275"/>
              <a:gd name="connsiteX5" fmla="*/ 15479 w 65196"/>
              <a:gd name="connsiteY5" fmla="*/ 67808 h 91275"/>
              <a:gd name="connsiteX6" fmla="*/ 2440 w 65196"/>
              <a:gd name="connsiteY6" fmla="*/ 59332 h 91275"/>
              <a:gd name="connsiteX7" fmla="*/ 2440 w 65196"/>
              <a:gd name="connsiteY7" fmla="*/ 59332 h 91275"/>
              <a:gd name="connsiteX8" fmla="*/ 2440 w 65196"/>
              <a:gd name="connsiteY8" fmla="*/ 34688 h 91275"/>
              <a:gd name="connsiteX9" fmla="*/ 2440 w 65196"/>
              <a:gd name="connsiteY9" fmla="*/ 34688 h 91275"/>
              <a:gd name="connsiteX10" fmla="*/ 15479 w 65196"/>
              <a:gd name="connsiteY10" fmla="*/ 26212 h 91275"/>
              <a:gd name="connsiteX11" fmla="*/ 15479 w 65196"/>
              <a:gd name="connsiteY11" fmla="*/ 26212 h 91275"/>
              <a:gd name="connsiteX12" fmla="*/ 26563 w 65196"/>
              <a:gd name="connsiteY12" fmla="*/ 20475 h 91275"/>
              <a:gd name="connsiteX13" fmla="*/ 33083 w 65196"/>
              <a:gd name="connsiteY13" fmla="*/ 11347 h 91275"/>
              <a:gd name="connsiteX14" fmla="*/ 54989 w 65196"/>
              <a:gd name="connsiteY14" fmla="*/ 3 h 91275"/>
              <a:gd name="connsiteX15" fmla="*/ 75330 w 65196"/>
              <a:gd name="connsiteY15" fmla="*/ 3 h 9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196" h="91275">
                <a:moveTo>
                  <a:pt x="75330" y="94017"/>
                </a:moveTo>
                <a:lnTo>
                  <a:pt x="54989" y="94017"/>
                </a:lnTo>
                <a:cubicBezTo>
                  <a:pt x="46247" y="94147"/>
                  <a:pt x="38022" y="89883"/>
                  <a:pt x="33083" y="82673"/>
                </a:cubicBezTo>
                <a:lnTo>
                  <a:pt x="26563" y="73545"/>
                </a:lnTo>
                <a:cubicBezTo>
                  <a:pt x="24083" y="69868"/>
                  <a:pt x="19909" y="67716"/>
                  <a:pt x="15479" y="67808"/>
                </a:cubicBezTo>
                <a:lnTo>
                  <a:pt x="15479" y="67808"/>
                </a:lnTo>
                <a:cubicBezTo>
                  <a:pt x="9739" y="68173"/>
                  <a:pt x="4442" y="64717"/>
                  <a:pt x="2440" y="59332"/>
                </a:cubicBezTo>
                <a:lnTo>
                  <a:pt x="2440" y="59332"/>
                </a:lnTo>
                <a:cubicBezTo>
                  <a:pt x="-813" y="51443"/>
                  <a:pt x="-813" y="42576"/>
                  <a:pt x="2440" y="34688"/>
                </a:cubicBezTo>
                <a:lnTo>
                  <a:pt x="2440" y="34688"/>
                </a:lnTo>
                <a:cubicBezTo>
                  <a:pt x="4442" y="29289"/>
                  <a:pt x="9739" y="25847"/>
                  <a:pt x="15479" y="26212"/>
                </a:cubicBezTo>
                <a:lnTo>
                  <a:pt x="15479" y="26212"/>
                </a:lnTo>
                <a:cubicBezTo>
                  <a:pt x="19909" y="26303"/>
                  <a:pt x="24083" y="24152"/>
                  <a:pt x="26563" y="20475"/>
                </a:cubicBezTo>
                <a:lnTo>
                  <a:pt x="33083" y="11347"/>
                </a:lnTo>
                <a:cubicBezTo>
                  <a:pt x="38022" y="4136"/>
                  <a:pt x="46247" y="-128"/>
                  <a:pt x="54989" y="3"/>
                </a:cubicBezTo>
                <a:lnTo>
                  <a:pt x="75330" y="3"/>
                </a:lnTo>
              </a:path>
            </a:pathLst>
          </a:custGeom>
          <a:noFill/>
          <a:ln w="6436" cap="rnd">
            <a:solidFill>
              <a:schemeClr val="bg1"/>
            </a:solidFill>
            <a:prstDash val="solid"/>
            <a:round/>
          </a:ln>
        </p:spPr>
        <p:txBody>
          <a:bodyPr rtlCol="0" anchor="ctr"/>
          <a:lstStyle/>
          <a:p>
            <a:endParaRPr lang="en-GB"/>
          </a:p>
        </p:txBody>
      </p:sp>
      <p:sp>
        <p:nvSpPr>
          <p:cNvPr id="83" name="Freeform: Shape 82">
            <a:extLst>
              <a:ext uri="{FF2B5EF4-FFF2-40B4-BE49-F238E27FC236}">
                <a16:creationId xmlns:a16="http://schemas.microsoft.com/office/drawing/2014/main" id="{391FC067-0894-46E4-B326-E9635871603E}"/>
              </a:ext>
            </a:extLst>
          </p:cNvPr>
          <p:cNvSpPr/>
          <p:nvPr/>
        </p:nvSpPr>
        <p:spPr>
          <a:xfrm>
            <a:off x="564786" y="2104714"/>
            <a:ext cx="26079" cy="13039"/>
          </a:xfrm>
          <a:custGeom>
            <a:avLst/>
            <a:gdLst>
              <a:gd name="connsiteX0" fmla="*/ 35337 w 26078"/>
              <a:gd name="connsiteY0" fmla="*/ 0 h 0"/>
              <a:gd name="connsiteX1" fmla="*/ 0 w 26078"/>
              <a:gd name="connsiteY1" fmla="*/ 0 h 0"/>
            </a:gdLst>
            <a:ahLst/>
            <a:cxnLst>
              <a:cxn ang="0">
                <a:pos x="connsiteX0" y="connsiteY0"/>
              </a:cxn>
              <a:cxn ang="0">
                <a:pos x="connsiteX1" y="connsiteY1"/>
              </a:cxn>
            </a:cxnLst>
            <a:rect l="l" t="t" r="r" b="b"/>
            <a:pathLst>
              <a:path w="26078">
                <a:moveTo>
                  <a:pt x="35337" y="0"/>
                </a:moveTo>
                <a:lnTo>
                  <a:pt x="0" y="0"/>
                </a:lnTo>
              </a:path>
            </a:pathLst>
          </a:custGeom>
          <a:ln w="6436" cap="rnd">
            <a:solidFill>
              <a:schemeClr val="bg1"/>
            </a:solidFill>
            <a:prstDash val="solid"/>
            <a:round/>
          </a:ln>
        </p:spPr>
        <p:txBody>
          <a:bodyPr rtlCol="0" anchor="ctr"/>
          <a:lstStyle/>
          <a:p>
            <a:endParaRPr lang="en-GB"/>
          </a:p>
        </p:txBody>
      </p:sp>
      <p:sp>
        <p:nvSpPr>
          <p:cNvPr id="84" name="Freeform: Shape 83">
            <a:extLst>
              <a:ext uri="{FF2B5EF4-FFF2-40B4-BE49-F238E27FC236}">
                <a16:creationId xmlns:a16="http://schemas.microsoft.com/office/drawing/2014/main" id="{7ED8EC74-8C5E-461E-BA35-BA42C23EC3B8}"/>
              </a:ext>
            </a:extLst>
          </p:cNvPr>
          <p:cNvSpPr/>
          <p:nvPr/>
        </p:nvSpPr>
        <p:spPr>
          <a:xfrm>
            <a:off x="564786" y="2155437"/>
            <a:ext cx="26079" cy="13039"/>
          </a:xfrm>
          <a:custGeom>
            <a:avLst/>
            <a:gdLst>
              <a:gd name="connsiteX0" fmla="*/ 35337 w 26078"/>
              <a:gd name="connsiteY0" fmla="*/ 0 h 0"/>
              <a:gd name="connsiteX1" fmla="*/ 0 w 26078"/>
              <a:gd name="connsiteY1" fmla="*/ 0 h 0"/>
            </a:gdLst>
            <a:ahLst/>
            <a:cxnLst>
              <a:cxn ang="0">
                <a:pos x="connsiteX0" y="connsiteY0"/>
              </a:cxn>
              <a:cxn ang="0">
                <a:pos x="connsiteX1" y="connsiteY1"/>
              </a:cxn>
            </a:cxnLst>
            <a:rect l="l" t="t" r="r" b="b"/>
            <a:pathLst>
              <a:path w="26078">
                <a:moveTo>
                  <a:pt x="35337" y="0"/>
                </a:moveTo>
                <a:lnTo>
                  <a:pt x="0" y="0"/>
                </a:lnTo>
              </a:path>
            </a:pathLst>
          </a:custGeom>
          <a:ln w="6436" cap="rnd">
            <a:solidFill>
              <a:schemeClr val="bg1"/>
            </a:solidFill>
            <a:prstDash val="solid"/>
            <a:round/>
          </a:ln>
        </p:spPr>
        <p:txBody>
          <a:bodyPr rtlCol="0" anchor="ctr"/>
          <a:lstStyle/>
          <a:p>
            <a:endParaRPr lang="en-GB"/>
          </a:p>
        </p:txBody>
      </p:sp>
      <p:sp>
        <p:nvSpPr>
          <p:cNvPr id="85" name="Freeform: Shape 84">
            <a:extLst>
              <a:ext uri="{FF2B5EF4-FFF2-40B4-BE49-F238E27FC236}">
                <a16:creationId xmlns:a16="http://schemas.microsoft.com/office/drawing/2014/main" id="{B8B6BE9E-9C2C-47ED-9776-F5F4B89628AD}"/>
              </a:ext>
            </a:extLst>
          </p:cNvPr>
          <p:cNvSpPr/>
          <p:nvPr/>
        </p:nvSpPr>
        <p:spPr>
          <a:xfrm>
            <a:off x="540663" y="2071463"/>
            <a:ext cx="13039" cy="104315"/>
          </a:xfrm>
          <a:custGeom>
            <a:avLst/>
            <a:gdLst>
              <a:gd name="connsiteX0" fmla="*/ 1 w 13039"/>
              <a:gd name="connsiteY0" fmla="*/ 11214 h 104315"/>
              <a:gd name="connsiteX1" fmla="*/ 10953 w 13039"/>
              <a:gd name="connsiteY1" fmla="*/ 0 h 104315"/>
              <a:gd name="connsiteX2" fmla="*/ 11215 w 13039"/>
              <a:gd name="connsiteY2" fmla="*/ 0 h 104315"/>
              <a:gd name="connsiteX3" fmla="*/ 11215 w 13039"/>
              <a:gd name="connsiteY3" fmla="*/ 0 h 104315"/>
              <a:gd name="connsiteX4" fmla="*/ 22429 w 13039"/>
              <a:gd name="connsiteY4" fmla="*/ 11214 h 104315"/>
              <a:gd name="connsiteX5" fmla="*/ 22429 w 13039"/>
              <a:gd name="connsiteY5" fmla="*/ 105880 h 104315"/>
              <a:gd name="connsiteX6" fmla="*/ 11215 w 13039"/>
              <a:gd name="connsiteY6" fmla="*/ 117094 h 104315"/>
              <a:gd name="connsiteX7" fmla="*/ 11215 w 13039"/>
              <a:gd name="connsiteY7" fmla="*/ 117094 h 104315"/>
              <a:gd name="connsiteX8" fmla="*/ 1 w 13039"/>
              <a:gd name="connsiteY8" fmla="*/ 105880 h 10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9" h="104315">
                <a:moveTo>
                  <a:pt x="1" y="11214"/>
                </a:moveTo>
                <a:cubicBezTo>
                  <a:pt x="-72" y="5098"/>
                  <a:pt x="4832" y="78"/>
                  <a:pt x="10953" y="0"/>
                </a:cubicBezTo>
                <a:cubicBezTo>
                  <a:pt x="11040" y="0"/>
                  <a:pt x="11127" y="0"/>
                  <a:pt x="11215" y="0"/>
                </a:cubicBezTo>
                <a:lnTo>
                  <a:pt x="11215" y="0"/>
                </a:lnTo>
                <a:cubicBezTo>
                  <a:pt x="17408" y="0"/>
                  <a:pt x="22429" y="5020"/>
                  <a:pt x="22429" y="11214"/>
                </a:cubicBezTo>
                <a:lnTo>
                  <a:pt x="22429" y="105880"/>
                </a:lnTo>
                <a:cubicBezTo>
                  <a:pt x="22358" y="112047"/>
                  <a:pt x="17378" y="117029"/>
                  <a:pt x="11215" y="117094"/>
                </a:cubicBezTo>
                <a:lnTo>
                  <a:pt x="11215" y="117094"/>
                </a:lnTo>
                <a:cubicBezTo>
                  <a:pt x="5021" y="117094"/>
                  <a:pt x="1" y="112074"/>
                  <a:pt x="1" y="105880"/>
                </a:cubicBezTo>
              </a:path>
            </a:pathLst>
          </a:custGeom>
          <a:noFill/>
          <a:ln w="6436" cap="rnd">
            <a:solidFill>
              <a:schemeClr val="bg1"/>
            </a:solidFill>
            <a:prstDash val="solid"/>
            <a:round/>
          </a:ln>
        </p:spPr>
        <p:txBody>
          <a:bodyPr rtlCol="0" anchor="ctr"/>
          <a:lstStyle/>
          <a:p>
            <a:endParaRPr lang="en-GB"/>
          </a:p>
        </p:txBody>
      </p:sp>
      <p:sp>
        <p:nvSpPr>
          <p:cNvPr id="86" name="Freeform: Shape 85">
            <a:extLst>
              <a:ext uri="{FF2B5EF4-FFF2-40B4-BE49-F238E27FC236}">
                <a16:creationId xmlns:a16="http://schemas.microsoft.com/office/drawing/2014/main" id="{115A3CEB-9FE1-42F5-8C6B-BAF89A737735}"/>
              </a:ext>
            </a:extLst>
          </p:cNvPr>
          <p:cNvSpPr/>
          <p:nvPr/>
        </p:nvSpPr>
        <p:spPr>
          <a:xfrm>
            <a:off x="523973" y="2119057"/>
            <a:ext cx="13039" cy="13039"/>
          </a:xfrm>
          <a:custGeom>
            <a:avLst/>
            <a:gdLst>
              <a:gd name="connsiteX0" fmla="*/ 0 w 0"/>
              <a:gd name="connsiteY0" fmla="*/ 0 h 13039"/>
              <a:gd name="connsiteX1" fmla="*/ 0 w 0"/>
              <a:gd name="connsiteY1" fmla="*/ 23080 h 13039"/>
            </a:gdLst>
            <a:ahLst/>
            <a:cxnLst>
              <a:cxn ang="0">
                <a:pos x="connsiteX0" y="connsiteY0"/>
              </a:cxn>
              <a:cxn ang="0">
                <a:pos x="connsiteX1" y="connsiteY1"/>
              </a:cxn>
            </a:cxnLst>
            <a:rect l="l" t="t" r="r" b="b"/>
            <a:pathLst>
              <a:path h="13039">
                <a:moveTo>
                  <a:pt x="0" y="0"/>
                </a:moveTo>
                <a:lnTo>
                  <a:pt x="0" y="23080"/>
                </a:lnTo>
              </a:path>
            </a:pathLst>
          </a:custGeom>
          <a:ln w="6436" cap="rnd">
            <a:solidFill>
              <a:schemeClr val="bg1"/>
            </a:solidFill>
            <a:prstDash val="solid"/>
            <a:round/>
          </a:ln>
        </p:spPr>
        <p:txBody>
          <a:bodyPr rtlCol="0" anchor="ctr"/>
          <a:lstStyle/>
          <a:p>
            <a:endParaRPr lang="en-GB"/>
          </a:p>
        </p:txBody>
      </p:sp>
      <p:sp>
        <p:nvSpPr>
          <p:cNvPr id="87" name="Freeform: Shape 86">
            <a:extLst>
              <a:ext uri="{FF2B5EF4-FFF2-40B4-BE49-F238E27FC236}">
                <a16:creationId xmlns:a16="http://schemas.microsoft.com/office/drawing/2014/main" id="{F630645C-A7A0-44BA-B3A1-3099F59FCF8B}"/>
              </a:ext>
            </a:extLst>
          </p:cNvPr>
          <p:cNvSpPr/>
          <p:nvPr/>
        </p:nvSpPr>
        <p:spPr>
          <a:xfrm>
            <a:off x="266310" y="2222198"/>
            <a:ext cx="352063" cy="117354"/>
          </a:xfrm>
          <a:custGeom>
            <a:avLst/>
            <a:gdLst>
              <a:gd name="connsiteX0" fmla="*/ 48903 w 352063"/>
              <a:gd name="connsiteY0" fmla="*/ 124006 h 117354"/>
              <a:gd name="connsiteX1" fmla="*/ 22824 w 352063"/>
              <a:gd name="connsiteY1" fmla="*/ 124006 h 117354"/>
              <a:gd name="connsiteX2" fmla="*/ 10828 w 352063"/>
              <a:gd name="connsiteY2" fmla="*/ 118920 h 117354"/>
              <a:gd name="connsiteX3" fmla="*/ 4699 w 352063"/>
              <a:gd name="connsiteY3" fmla="*/ 112661 h 117354"/>
              <a:gd name="connsiteX4" fmla="*/ 5 w 352063"/>
              <a:gd name="connsiteY4" fmla="*/ 101187 h 117354"/>
              <a:gd name="connsiteX5" fmla="*/ 5 w 352063"/>
              <a:gd name="connsiteY5" fmla="*/ 76151 h 117354"/>
              <a:gd name="connsiteX6" fmla="*/ 11089 w 352063"/>
              <a:gd name="connsiteY6" fmla="*/ 60112 h 117354"/>
              <a:gd name="connsiteX7" fmla="*/ 50207 w 352063"/>
              <a:gd name="connsiteY7" fmla="*/ 47073 h 117354"/>
              <a:gd name="connsiteX8" fmla="*/ 65854 w 352063"/>
              <a:gd name="connsiteY8" fmla="*/ 35468 h 117354"/>
              <a:gd name="connsiteX9" fmla="*/ 82675 w 352063"/>
              <a:gd name="connsiteY9" fmla="*/ 13040 h 117354"/>
              <a:gd name="connsiteX10" fmla="*/ 109536 w 352063"/>
              <a:gd name="connsiteY10" fmla="*/ 1 h 117354"/>
              <a:gd name="connsiteX11" fmla="*/ 203680 w 352063"/>
              <a:gd name="connsiteY11" fmla="*/ 1 h 117354"/>
              <a:gd name="connsiteX12" fmla="*/ 221935 w 352063"/>
              <a:gd name="connsiteY12" fmla="*/ 5347 h 117354"/>
              <a:gd name="connsiteX13" fmla="*/ 278917 w 352063"/>
              <a:gd name="connsiteY13" fmla="*/ 42509 h 117354"/>
              <a:gd name="connsiteX14" fmla="*/ 288306 w 352063"/>
              <a:gd name="connsiteY14" fmla="*/ 46682 h 117354"/>
              <a:gd name="connsiteX15" fmla="*/ 344636 w 352063"/>
              <a:gd name="connsiteY15" fmla="*/ 62199 h 117354"/>
              <a:gd name="connsiteX16" fmla="*/ 357023 w 352063"/>
              <a:gd name="connsiteY16" fmla="*/ 78107 h 117354"/>
              <a:gd name="connsiteX17" fmla="*/ 357023 w 352063"/>
              <a:gd name="connsiteY17" fmla="*/ 101447 h 117354"/>
              <a:gd name="connsiteX18" fmla="*/ 352199 w 352063"/>
              <a:gd name="connsiteY18" fmla="*/ 113444 h 117354"/>
              <a:gd name="connsiteX19" fmla="*/ 345549 w 352063"/>
              <a:gd name="connsiteY19" fmla="*/ 119963 h 117354"/>
              <a:gd name="connsiteX20" fmla="*/ 333683 w 352063"/>
              <a:gd name="connsiteY20" fmla="*/ 124918 h 117354"/>
              <a:gd name="connsiteX21" fmla="*/ 310733 w 352063"/>
              <a:gd name="connsiteY21" fmla="*/ 124918 h 1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2063" h="117354">
                <a:moveTo>
                  <a:pt x="48903" y="124006"/>
                </a:moveTo>
                <a:lnTo>
                  <a:pt x="22824" y="124006"/>
                </a:lnTo>
                <a:cubicBezTo>
                  <a:pt x="18298" y="124019"/>
                  <a:pt x="13964" y="122180"/>
                  <a:pt x="10828" y="118920"/>
                </a:cubicBezTo>
                <a:lnTo>
                  <a:pt x="4699" y="112661"/>
                </a:lnTo>
                <a:cubicBezTo>
                  <a:pt x="1708" y="109584"/>
                  <a:pt x="25" y="105477"/>
                  <a:pt x="5" y="101187"/>
                </a:cubicBezTo>
                <a:lnTo>
                  <a:pt x="5" y="76151"/>
                </a:lnTo>
                <a:cubicBezTo>
                  <a:pt x="-172" y="68966"/>
                  <a:pt x="4305" y="62486"/>
                  <a:pt x="11089" y="60112"/>
                </a:cubicBezTo>
                <a:lnTo>
                  <a:pt x="50207" y="47073"/>
                </a:lnTo>
                <a:cubicBezTo>
                  <a:pt x="56468" y="44856"/>
                  <a:pt x="61920" y="40814"/>
                  <a:pt x="65854" y="35468"/>
                </a:cubicBezTo>
                <a:lnTo>
                  <a:pt x="82675" y="13040"/>
                </a:lnTo>
                <a:cubicBezTo>
                  <a:pt x="89103" y="4747"/>
                  <a:pt x="99038" y="-77"/>
                  <a:pt x="109536" y="1"/>
                </a:cubicBezTo>
                <a:lnTo>
                  <a:pt x="203680" y="1"/>
                </a:lnTo>
                <a:cubicBezTo>
                  <a:pt x="210150" y="1"/>
                  <a:pt x="216485" y="1866"/>
                  <a:pt x="221935" y="5347"/>
                </a:cubicBezTo>
                <a:lnTo>
                  <a:pt x="278917" y="42509"/>
                </a:lnTo>
                <a:cubicBezTo>
                  <a:pt x="281816" y="44374"/>
                  <a:pt x="284982" y="45782"/>
                  <a:pt x="288306" y="46682"/>
                </a:cubicBezTo>
                <a:lnTo>
                  <a:pt x="344636" y="62199"/>
                </a:lnTo>
                <a:cubicBezTo>
                  <a:pt x="351864" y="64129"/>
                  <a:pt x="356925" y="70622"/>
                  <a:pt x="357023" y="78107"/>
                </a:cubicBezTo>
                <a:lnTo>
                  <a:pt x="357023" y="101447"/>
                </a:lnTo>
                <a:cubicBezTo>
                  <a:pt x="357022" y="105920"/>
                  <a:pt x="355293" y="110210"/>
                  <a:pt x="352199" y="113444"/>
                </a:cubicBezTo>
                <a:lnTo>
                  <a:pt x="345549" y="119963"/>
                </a:lnTo>
                <a:cubicBezTo>
                  <a:pt x="342397" y="123106"/>
                  <a:pt x="338136" y="124892"/>
                  <a:pt x="333683" y="124918"/>
                </a:cubicBezTo>
                <a:lnTo>
                  <a:pt x="310733" y="124918"/>
                </a:lnTo>
              </a:path>
            </a:pathLst>
          </a:custGeom>
          <a:noFill/>
          <a:ln w="6436" cap="rnd">
            <a:solidFill>
              <a:schemeClr val="bg1"/>
            </a:solidFill>
            <a:prstDash val="solid"/>
            <a:round/>
          </a:ln>
        </p:spPr>
        <p:txBody>
          <a:bodyPr rtlCol="0" anchor="ctr"/>
          <a:lstStyle/>
          <a:p>
            <a:endParaRPr lang="en-GB"/>
          </a:p>
        </p:txBody>
      </p:sp>
      <p:sp>
        <p:nvSpPr>
          <p:cNvPr id="88" name="Freeform: Shape 87">
            <a:extLst>
              <a:ext uri="{FF2B5EF4-FFF2-40B4-BE49-F238E27FC236}">
                <a16:creationId xmlns:a16="http://schemas.microsoft.com/office/drawing/2014/main" id="{E3381233-52EC-4908-B409-579EBC95C73D}"/>
              </a:ext>
            </a:extLst>
          </p:cNvPr>
          <p:cNvSpPr/>
          <p:nvPr/>
        </p:nvSpPr>
        <p:spPr>
          <a:xfrm>
            <a:off x="382105" y="2346203"/>
            <a:ext cx="117354" cy="13039"/>
          </a:xfrm>
          <a:custGeom>
            <a:avLst/>
            <a:gdLst>
              <a:gd name="connsiteX0" fmla="*/ 127916 w 117354"/>
              <a:gd name="connsiteY0" fmla="*/ 0 h 0"/>
              <a:gd name="connsiteX1" fmla="*/ 0 w 117354"/>
              <a:gd name="connsiteY1" fmla="*/ 0 h 0"/>
            </a:gdLst>
            <a:ahLst/>
            <a:cxnLst>
              <a:cxn ang="0">
                <a:pos x="connsiteX0" y="connsiteY0"/>
              </a:cxn>
              <a:cxn ang="0">
                <a:pos x="connsiteX1" y="connsiteY1"/>
              </a:cxn>
            </a:cxnLst>
            <a:rect l="l" t="t" r="r" b="b"/>
            <a:pathLst>
              <a:path w="117354">
                <a:moveTo>
                  <a:pt x="127916" y="0"/>
                </a:moveTo>
                <a:lnTo>
                  <a:pt x="0" y="0"/>
                </a:lnTo>
              </a:path>
            </a:pathLst>
          </a:custGeom>
          <a:ln w="6436" cap="rnd">
            <a:solidFill>
              <a:schemeClr val="bg1"/>
            </a:solidFill>
            <a:prstDash val="solid"/>
            <a:round/>
          </a:ln>
        </p:spPr>
        <p:txBody>
          <a:bodyPr rtlCol="0" anchor="ctr"/>
          <a:lstStyle/>
          <a:p>
            <a:endParaRPr lang="en-GB"/>
          </a:p>
        </p:txBody>
      </p:sp>
      <p:sp>
        <p:nvSpPr>
          <p:cNvPr id="89" name="Freeform: Shape 88">
            <a:extLst>
              <a:ext uri="{FF2B5EF4-FFF2-40B4-BE49-F238E27FC236}">
                <a16:creationId xmlns:a16="http://schemas.microsoft.com/office/drawing/2014/main" id="{DD455B81-E96C-412E-9E05-95BEE343E729}"/>
              </a:ext>
            </a:extLst>
          </p:cNvPr>
          <p:cNvSpPr/>
          <p:nvPr/>
        </p:nvSpPr>
        <p:spPr>
          <a:xfrm>
            <a:off x="314536" y="2314305"/>
            <a:ext cx="65197" cy="65197"/>
          </a:xfrm>
          <a:custGeom>
            <a:avLst/>
            <a:gdLst>
              <a:gd name="connsiteX0" fmla="*/ 39247 w 65196"/>
              <a:gd name="connsiteY0" fmla="*/ 5112 h 65196"/>
              <a:gd name="connsiteX1" fmla="*/ 63156 w 65196"/>
              <a:gd name="connsiteY1" fmla="*/ 39247 h 65196"/>
              <a:gd name="connsiteX2" fmla="*/ 29022 w 65196"/>
              <a:gd name="connsiteY2" fmla="*/ 63157 h 65196"/>
              <a:gd name="connsiteX3" fmla="*/ 5112 w 65196"/>
              <a:gd name="connsiteY3" fmla="*/ 29022 h 65196"/>
              <a:gd name="connsiteX4" fmla="*/ 39247 w 65196"/>
              <a:gd name="connsiteY4" fmla="*/ 5112 h 6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6" h="65196">
                <a:moveTo>
                  <a:pt x="39247" y="5112"/>
                </a:moveTo>
                <a:cubicBezTo>
                  <a:pt x="55275" y="7936"/>
                  <a:pt x="65980" y="23218"/>
                  <a:pt x="63156" y="39247"/>
                </a:cubicBezTo>
                <a:cubicBezTo>
                  <a:pt x="60333" y="55275"/>
                  <a:pt x="45051" y="65980"/>
                  <a:pt x="29022" y="63157"/>
                </a:cubicBezTo>
                <a:cubicBezTo>
                  <a:pt x="12994" y="60333"/>
                  <a:pt x="2289" y="45051"/>
                  <a:pt x="5112" y="29022"/>
                </a:cubicBezTo>
                <a:cubicBezTo>
                  <a:pt x="7936" y="12994"/>
                  <a:pt x="23218" y="2289"/>
                  <a:pt x="39247" y="5112"/>
                </a:cubicBezTo>
                <a:close/>
              </a:path>
            </a:pathLst>
          </a:custGeom>
          <a:noFill/>
          <a:ln w="6436" cap="rnd">
            <a:solidFill>
              <a:schemeClr val="bg1"/>
            </a:solidFill>
            <a:prstDash val="solid"/>
            <a:round/>
          </a:ln>
        </p:spPr>
        <p:txBody>
          <a:bodyPr rtlCol="0" anchor="ctr"/>
          <a:lstStyle/>
          <a:p>
            <a:endParaRPr lang="en-GB"/>
          </a:p>
        </p:txBody>
      </p:sp>
      <p:sp>
        <p:nvSpPr>
          <p:cNvPr id="90" name="Freeform: Shape 89">
            <a:extLst>
              <a:ext uri="{FF2B5EF4-FFF2-40B4-BE49-F238E27FC236}">
                <a16:creationId xmlns:a16="http://schemas.microsoft.com/office/drawing/2014/main" id="{18BFA40F-9F06-47EA-9323-7BD2A603B93A}"/>
              </a:ext>
            </a:extLst>
          </p:cNvPr>
          <p:cNvSpPr/>
          <p:nvPr/>
        </p:nvSpPr>
        <p:spPr>
          <a:xfrm>
            <a:off x="509367" y="2314390"/>
            <a:ext cx="65197" cy="65197"/>
          </a:xfrm>
          <a:custGeom>
            <a:avLst/>
            <a:gdLst>
              <a:gd name="connsiteX0" fmla="*/ 39247 w 65196"/>
              <a:gd name="connsiteY0" fmla="*/ 5112 h 65196"/>
              <a:gd name="connsiteX1" fmla="*/ 63156 w 65196"/>
              <a:gd name="connsiteY1" fmla="*/ 39246 h 65196"/>
              <a:gd name="connsiteX2" fmla="*/ 29022 w 65196"/>
              <a:gd name="connsiteY2" fmla="*/ 63156 h 65196"/>
              <a:gd name="connsiteX3" fmla="*/ 5112 w 65196"/>
              <a:gd name="connsiteY3" fmla="*/ 29022 h 65196"/>
              <a:gd name="connsiteX4" fmla="*/ 39247 w 65196"/>
              <a:gd name="connsiteY4" fmla="*/ 5112 h 6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6" h="65196">
                <a:moveTo>
                  <a:pt x="39247" y="5112"/>
                </a:moveTo>
                <a:cubicBezTo>
                  <a:pt x="55275" y="7936"/>
                  <a:pt x="65980" y="23218"/>
                  <a:pt x="63156" y="39246"/>
                </a:cubicBezTo>
                <a:cubicBezTo>
                  <a:pt x="60333" y="55275"/>
                  <a:pt x="45051" y="65980"/>
                  <a:pt x="29022" y="63156"/>
                </a:cubicBezTo>
                <a:cubicBezTo>
                  <a:pt x="12994" y="60333"/>
                  <a:pt x="2289" y="45051"/>
                  <a:pt x="5112" y="29022"/>
                </a:cubicBezTo>
                <a:cubicBezTo>
                  <a:pt x="7936" y="12994"/>
                  <a:pt x="23218" y="2289"/>
                  <a:pt x="39247" y="5112"/>
                </a:cubicBezTo>
                <a:close/>
              </a:path>
            </a:pathLst>
          </a:custGeom>
          <a:noFill/>
          <a:ln w="6436" cap="rnd">
            <a:solidFill>
              <a:schemeClr val="bg1"/>
            </a:solidFill>
            <a:prstDash val="solid"/>
            <a:round/>
          </a:ln>
        </p:spPr>
        <p:txBody>
          <a:bodyPr rtlCol="0" anchor="ctr"/>
          <a:lstStyle/>
          <a:p>
            <a:endParaRPr lang="en-GB"/>
          </a:p>
        </p:txBody>
      </p:sp>
      <p:sp>
        <p:nvSpPr>
          <p:cNvPr id="91" name="Freeform: Shape 90">
            <a:extLst>
              <a:ext uri="{FF2B5EF4-FFF2-40B4-BE49-F238E27FC236}">
                <a16:creationId xmlns:a16="http://schemas.microsoft.com/office/drawing/2014/main" id="{1B727FE7-063B-4802-99B8-5E9DEF28FD5B}"/>
              </a:ext>
            </a:extLst>
          </p:cNvPr>
          <p:cNvSpPr/>
          <p:nvPr/>
        </p:nvSpPr>
        <p:spPr>
          <a:xfrm>
            <a:off x="425917" y="2242801"/>
            <a:ext cx="13039" cy="26079"/>
          </a:xfrm>
          <a:custGeom>
            <a:avLst/>
            <a:gdLst>
              <a:gd name="connsiteX0" fmla="*/ 9910 w 0"/>
              <a:gd name="connsiteY0" fmla="*/ 36771 h 26078"/>
              <a:gd name="connsiteX1" fmla="*/ 0 w 0"/>
              <a:gd name="connsiteY1" fmla="*/ 0 h 26078"/>
            </a:gdLst>
            <a:ahLst/>
            <a:cxnLst>
              <a:cxn ang="0">
                <a:pos x="connsiteX0" y="connsiteY0"/>
              </a:cxn>
              <a:cxn ang="0">
                <a:pos x="connsiteX1" y="connsiteY1"/>
              </a:cxn>
            </a:cxnLst>
            <a:rect l="l" t="t" r="r" b="b"/>
            <a:pathLst>
              <a:path h="26078">
                <a:moveTo>
                  <a:pt x="9910" y="36771"/>
                </a:moveTo>
                <a:lnTo>
                  <a:pt x="0" y="0"/>
                </a:lnTo>
              </a:path>
            </a:pathLst>
          </a:custGeom>
          <a:ln w="6436" cap="rnd">
            <a:solidFill>
              <a:schemeClr val="bg1"/>
            </a:solidFill>
            <a:prstDash val="solid"/>
            <a:round/>
          </a:ln>
        </p:spPr>
        <p:txBody>
          <a:bodyPr rtlCol="0" anchor="ctr"/>
          <a:lstStyle/>
          <a:p>
            <a:endParaRPr lang="en-GB"/>
          </a:p>
        </p:txBody>
      </p:sp>
      <p:sp>
        <p:nvSpPr>
          <p:cNvPr id="92" name="Freeform: Shape 91">
            <a:extLst>
              <a:ext uri="{FF2B5EF4-FFF2-40B4-BE49-F238E27FC236}">
                <a16:creationId xmlns:a16="http://schemas.microsoft.com/office/drawing/2014/main" id="{A47AD198-4226-4023-9534-F12A2F7B3EF8}"/>
              </a:ext>
            </a:extLst>
          </p:cNvPr>
          <p:cNvSpPr/>
          <p:nvPr/>
        </p:nvSpPr>
        <p:spPr>
          <a:xfrm>
            <a:off x="351462" y="2268619"/>
            <a:ext cx="156473" cy="13039"/>
          </a:xfrm>
          <a:custGeom>
            <a:avLst/>
            <a:gdLst>
              <a:gd name="connsiteX0" fmla="*/ 161428 w 156472"/>
              <a:gd name="connsiteY0" fmla="*/ 0 h 0"/>
              <a:gd name="connsiteX1" fmla="*/ 156473 w 156472"/>
              <a:gd name="connsiteY1" fmla="*/ 5868 h 0"/>
              <a:gd name="connsiteX2" fmla="*/ 143433 w 156472"/>
              <a:gd name="connsiteY2" fmla="*/ 11736 h 0"/>
              <a:gd name="connsiteX3" fmla="*/ 17994 w 156472"/>
              <a:gd name="connsiteY3" fmla="*/ 11736 h 0"/>
              <a:gd name="connsiteX4" fmla="*/ 4955 w 156472"/>
              <a:gd name="connsiteY4" fmla="*/ 5868 h 0"/>
              <a:gd name="connsiteX5" fmla="*/ 0 w 15647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472">
                <a:moveTo>
                  <a:pt x="161428" y="0"/>
                </a:moveTo>
                <a:lnTo>
                  <a:pt x="156473" y="5868"/>
                </a:lnTo>
                <a:cubicBezTo>
                  <a:pt x="153193" y="9636"/>
                  <a:pt x="148429" y="11775"/>
                  <a:pt x="143433" y="11736"/>
                </a:cubicBezTo>
                <a:lnTo>
                  <a:pt x="17994" y="11736"/>
                </a:lnTo>
                <a:cubicBezTo>
                  <a:pt x="12991" y="11814"/>
                  <a:pt x="8212" y="9662"/>
                  <a:pt x="4955" y="5868"/>
                </a:cubicBezTo>
                <a:lnTo>
                  <a:pt x="0" y="0"/>
                </a:lnTo>
              </a:path>
            </a:pathLst>
          </a:custGeom>
          <a:noFill/>
          <a:ln w="6436" cap="rnd">
            <a:solidFill>
              <a:schemeClr val="bg1"/>
            </a:solidFill>
            <a:prstDash val="solid"/>
            <a:round/>
          </a:ln>
        </p:spPr>
        <p:txBody>
          <a:bodyPr rtlCol="0" anchor="ctr"/>
          <a:lstStyle/>
          <a:p>
            <a:endParaRPr lang="en-GB"/>
          </a:p>
        </p:txBody>
      </p:sp>
      <p:sp>
        <p:nvSpPr>
          <p:cNvPr id="93" name="Freeform: Shape 92">
            <a:extLst>
              <a:ext uri="{FF2B5EF4-FFF2-40B4-BE49-F238E27FC236}">
                <a16:creationId xmlns:a16="http://schemas.microsoft.com/office/drawing/2014/main" id="{022C910D-33FB-4D85-A251-9E0668C2D901}"/>
              </a:ext>
            </a:extLst>
          </p:cNvPr>
          <p:cNvSpPr/>
          <p:nvPr/>
        </p:nvSpPr>
        <p:spPr>
          <a:xfrm>
            <a:off x="292394" y="2131705"/>
            <a:ext cx="169512" cy="117354"/>
          </a:xfrm>
          <a:custGeom>
            <a:avLst/>
            <a:gdLst>
              <a:gd name="connsiteX0" fmla="*/ 0 w 169511"/>
              <a:gd name="connsiteY0" fmla="*/ 119702 h 117354"/>
              <a:gd name="connsiteX1" fmla="*/ 0 w 169511"/>
              <a:gd name="connsiteY1" fmla="*/ 81366 h 117354"/>
              <a:gd name="connsiteX2" fmla="*/ 32207 w 169511"/>
              <a:gd name="connsiteY2" fmla="*/ 49028 h 117354"/>
              <a:gd name="connsiteX3" fmla="*/ 100403 w 169511"/>
              <a:gd name="connsiteY3" fmla="*/ 49028 h 117354"/>
              <a:gd name="connsiteX4" fmla="*/ 116572 w 169511"/>
              <a:gd name="connsiteY4" fmla="*/ 33120 h 117354"/>
              <a:gd name="connsiteX5" fmla="*/ 116572 w 169511"/>
              <a:gd name="connsiteY5" fmla="*/ 32990 h 117354"/>
              <a:gd name="connsiteX6" fmla="*/ 116572 w 169511"/>
              <a:gd name="connsiteY6" fmla="*/ 16169 h 117354"/>
              <a:gd name="connsiteX7" fmla="*/ 132610 w 169511"/>
              <a:gd name="connsiteY7" fmla="*/ 0 h 117354"/>
              <a:gd name="connsiteX8" fmla="*/ 171729 w 169511"/>
              <a:gd name="connsiteY8" fmla="*/ 0 h 1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511" h="117354">
                <a:moveTo>
                  <a:pt x="0" y="119702"/>
                </a:moveTo>
                <a:lnTo>
                  <a:pt x="0" y="81366"/>
                </a:lnTo>
                <a:cubicBezTo>
                  <a:pt x="0" y="63554"/>
                  <a:pt x="14398" y="49106"/>
                  <a:pt x="32207" y="49028"/>
                </a:cubicBezTo>
                <a:lnTo>
                  <a:pt x="100403" y="49028"/>
                </a:lnTo>
                <a:cubicBezTo>
                  <a:pt x="109261" y="49106"/>
                  <a:pt x="116499" y="41974"/>
                  <a:pt x="116572" y="33120"/>
                </a:cubicBezTo>
                <a:cubicBezTo>
                  <a:pt x="116572" y="33081"/>
                  <a:pt x="116572" y="33029"/>
                  <a:pt x="116572" y="32990"/>
                </a:cubicBezTo>
                <a:lnTo>
                  <a:pt x="116572" y="16169"/>
                </a:lnTo>
                <a:cubicBezTo>
                  <a:pt x="116572" y="7289"/>
                  <a:pt x="123732" y="65"/>
                  <a:pt x="132610" y="0"/>
                </a:cubicBezTo>
                <a:lnTo>
                  <a:pt x="171729" y="0"/>
                </a:lnTo>
              </a:path>
            </a:pathLst>
          </a:custGeom>
          <a:noFill/>
          <a:ln w="6436" cap="rnd">
            <a:solidFill>
              <a:schemeClr val="bg1"/>
            </a:solidFill>
            <a:prstDash val="solid"/>
            <a:round/>
          </a:ln>
        </p:spPr>
        <p:txBody>
          <a:bodyPr rtlCol="0" anchor="ctr"/>
          <a:lstStyle/>
          <a:p>
            <a:endParaRPr lang="en-GB"/>
          </a:p>
        </p:txBody>
      </p:sp>
      <p:grpSp>
        <p:nvGrpSpPr>
          <p:cNvPr id="94" name="Graphic 6">
            <a:extLst>
              <a:ext uri="{FF2B5EF4-FFF2-40B4-BE49-F238E27FC236}">
                <a16:creationId xmlns:a16="http://schemas.microsoft.com/office/drawing/2014/main" id="{6DCE02FB-354C-4A66-97A7-A935B4E8A031}"/>
              </a:ext>
            </a:extLst>
          </p:cNvPr>
          <p:cNvGrpSpPr/>
          <p:nvPr/>
        </p:nvGrpSpPr>
        <p:grpSpPr>
          <a:xfrm>
            <a:off x="198771" y="6483860"/>
            <a:ext cx="469418" cy="117354"/>
            <a:chOff x="198771" y="6483860"/>
            <a:chExt cx="469418" cy="117354"/>
          </a:xfrm>
          <a:solidFill>
            <a:srgbClr val="E9453F"/>
          </a:solidFill>
        </p:grpSpPr>
        <p:sp>
          <p:nvSpPr>
            <p:cNvPr id="95" name="Freeform: Shape 94">
              <a:extLst>
                <a:ext uri="{FF2B5EF4-FFF2-40B4-BE49-F238E27FC236}">
                  <a16:creationId xmlns:a16="http://schemas.microsoft.com/office/drawing/2014/main" id="{D00F9EEE-80D9-414B-8AF1-B68D24915FBE}"/>
                </a:ext>
              </a:extLst>
            </p:cNvPr>
            <p:cNvSpPr/>
            <p:nvPr/>
          </p:nvSpPr>
          <p:spPr>
            <a:xfrm>
              <a:off x="620334" y="6483860"/>
              <a:ext cx="52158" cy="117354"/>
            </a:xfrm>
            <a:custGeom>
              <a:avLst/>
              <a:gdLst>
                <a:gd name="connsiteX0" fmla="*/ 21776 w 52157"/>
                <a:gd name="connsiteY0" fmla="*/ 61285 h 117354"/>
                <a:gd name="connsiteX1" fmla="*/ 130 w 52157"/>
                <a:gd name="connsiteY1" fmla="*/ 0 h 117354"/>
                <a:gd name="connsiteX2" fmla="*/ 35858 w 52157"/>
                <a:gd name="connsiteY2" fmla="*/ 0 h 117354"/>
                <a:gd name="connsiteX3" fmla="*/ 54765 w 52157"/>
                <a:gd name="connsiteY3" fmla="*/ 61285 h 117354"/>
                <a:gd name="connsiteX4" fmla="*/ 54765 w 52157"/>
                <a:gd name="connsiteY4" fmla="*/ 61285 h 117354"/>
                <a:gd name="connsiteX5" fmla="*/ 35728 w 52157"/>
                <a:gd name="connsiteY5" fmla="*/ 122570 h 117354"/>
                <a:gd name="connsiteX6" fmla="*/ 0 w 52157"/>
                <a:gd name="connsiteY6" fmla="*/ 122570 h 117354"/>
                <a:gd name="connsiteX7" fmla="*/ 21776 w 52157"/>
                <a:gd name="connsiteY7" fmla="*/ 61285 h 1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57" h="117354">
                  <a:moveTo>
                    <a:pt x="21776" y="61285"/>
                  </a:moveTo>
                  <a:cubicBezTo>
                    <a:pt x="22134" y="38923"/>
                    <a:pt x="14453" y="17173"/>
                    <a:pt x="130" y="0"/>
                  </a:cubicBezTo>
                  <a:lnTo>
                    <a:pt x="35858" y="0"/>
                  </a:lnTo>
                  <a:cubicBezTo>
                    <a:pt x="48497" y="17903"/>
                    <a:pt x="55117" y="39366"/>
                    <a:pt x="54765" y="61285"/>
                  </a:cubicBezTo>
                  <a:lnTo>
                    <a:pt x="54765" y="61285"/>
                  </a:lnTo>
                  <a:cubicBezTo>
                    <a:pt x="55153" y="83230"/>
                    <a:pt x="48479" y="104706"/>
                    <a:pt x="35728" y="122570"/>
                  </a:cubicBezTo>
                  <a:lnTo>
                    <a:pt x="0" y="122570"/>
                  </a:lnTo>
                  <a:cubicBezTo>
                    <a:pt x="14422" y="105437"/>
                    <a:pt x="22157" y="83674"/>
                    <a:pt x="21776" y="61285"/>
                  </a:cubicBezTo>
                  <a:close/>
                </a:path>
              </a:pathLst>
            </a:custGeom>
            <a:solidFill>
              <a:srgbClr val="E9453F"/>
            </a:solidFill>
            <a:ln w="12872"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8A9625DD-098F-4DD8-8FC0-741C282792F4}"/>
                </a:ext>
              </a:extLst>
            </p:cNvPr>
            <p:cNvSpPr/>
            <p:nvPr/>
          </p:nvSpPr>
          <p:spPr>
            <a:xfrm>
              <a:off x="198771" y="6483990"/>
              <a:ext cx="65197" cy="117354"/>
            </a:xfrm>
            <a:custGeom>
              <a:avLst/>
              <a:gdLst>
                <a:gd name="connsiteX0" fmla="*/ 32990 w 65196"/>
                <a:gd name="connsiteY0" fmla="*/ 0 h 117354"/>
                <a:gd name="connsiteX1" fmla="*/ 0 w 65196"/>
                <a:gd name="connsiteY1" fmla="*/ 0 h 117354"/>
                <a:gd name="connsiteX2" fmla="*/ 45247 w 65196"/>
                <a:gd name="connsiteY2" fmla="*/ 122570 h 117354"/>
                <a:gd name="connsiteX3" fmla="*/ 62719 w 65196"/>
                <a:gd name="connsiteY3" fmla="*/ 122570 h 117354"/>
                <a:gd name="connsiteX4" fmla="*/ 70413 w 65196"/>
                <a:gd name="connsiteY4" fmla="*/ 101577 h 117354"/>
                <a:gd name="connsiteX5" fmla="*/ 32990 w 65196"/>
                <a:gd name="connsiteY5" fmla="*/ 0 h 117354"/>
                <a:gd name="connsiteX6" fmla="*/ 32990 w 65196"/>
                <a:gd name="connsiteY6" fmla="*/ 0 h 1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96" h="117354">
                  <a:moveTo>
                    <a:pt x="32990" y="0"/>
                  </a:moveTo>
                  <a:lnTo>
                    <a:pt x="0" y="0"/>
                  </a:lnTo>
                  <a:lnTo>
                    <a:pt x="45247" y="122570"/>
                  </a:lnTo>
                  <a:lnTo>
                    <a:pt x="62719" y="122570"/>
                  </a:lnTo>
                  <a:lnTo>
                    <a:pt x="70413" y="101577"/>
                  </a:lnTo>
                  <a:lnTo>
                    <a:pt x="32990" y="0"/>
                  </a:lnTo>
                  <a:lnTo>
                    <a:pt x="32990" y="0"/>
                  </a:lnTo>
                  <a:close/>
                </a:path>
              </a:pathLst>
            </a:custGeom>
            <a:solidFill>
              <a:srgbClr val="E9453F"/>
            </a:solidFill>
            <a:ln w="12872"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A8406F2F-F6D1-4FC9-A2BD-9B1B51EA209F}"/>
                </a:ext>
              </a:extLst>
            </p:cNvPr>
            <p:cNvSpPr/>
            <p:nvPr/>
          </p:nvSpPr>
          <p:spPr>
            <a:xfrm>
              <a:off x="287178" y="6483990"/>
              <a:ext cx="65197" cy="117354"/>
            </a:xfrm>
            <a:custGeom>
              <a:avLst/>
              <a:gdLst>
                <a:gd name="connsiteX0" fmla="*/ 32859 w 65196"/>
                <a:gd name="connsiteY0" fmla="*/ 0 h 117354"/>
                <a:gd name="connsiteX1" fmla="*/ 0 w 65196"/>
                <a:gd name="connsiteY1" fmla="*/ 0 h 117354"/>
                <a:gd name="connsiteX2" fmla="*/ 45116 w 65196"/>
                <a:gd name="connsiteY2" fmla="*/ 122570 h 117354"/>
                <a:gd name="connsiteX3" fmla="*/ 62589 w 65196"/>
                <a:gd name="connsiteY3" fmla="*/ 122570 h 117354"/>
                <a:gd name="connsiteX4" fmla="*/ 70413 w 65196"/>
                <a:gd name="connsiteY4" fmla="*/ 101577 h 117354"/>
                <a:gd name="connsiteX5" fmla="*/ 32859 w 65196"/>
                <a:gd name="connsiteY5" fmla="*/ 0 h 117354"/>
                <a:gd name="connsiteX6" fmla="*/ 32859 w 65196"/>
                <a:gd name="connsiteY6" fmla="*/ 0 h 1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96" h="117354">
                  <a:moveTo>
                    <a:pt x="32859" y="0"/>
                  </a:moveTo>
                  <a:lnTo>
                    <a:pt x="0" y="0"/>
                  </a:lnTo>
                  <a:lnTo>
                    <a:pt x="45116" y="122570"/>
                  </a:lnTo>
                  <a:lnTo>
                    <a:pt x="62589" y="122570"/>
                  </a:lnTo>
                  <a:lnTo>
                    <a:pt x="70413" y="101577"/>
                  </a:lnTo>
                  <a:lnTo>
                    <a:pt x="32859" y="0"/>
                  </a:lnTo>
                  <a:lnTo>
                    <a:pt x="32859" y="0"/>
                  </a:lnTo>
                  <a:close/>
                </a:path>
              </a:pathLst>
            </a:custGeom>
            <a:solidFill>
              <a:srgbClr val="E9453F"/>
            </a:solidFill>
            <a:ln w="12872" cap="flat">
              <a:noFill/>
              <a:prstDash val="solid"/>
              <a:miter/>
            </a:ln>
          </p:spPr>
          <p:txBody>
            <a:bodyPr rtlCol="0" anchor="ctr"/>
            <a:lstStyle/>
            <a:p>
              <a:endParaRPr lang="en-GB"/>
            </a:p>
          </p:txBody>
        </p:sp>
      </p:grpSp>
      <p:sp>
        <p:nvSpPr>
          <p:cNvPr id="98" name="Freeform: Shape 97">
            <a:extLst>
              <a:ext uri="{FF2B5EF4-FFF2-40B4-BE49-F238E27FC236}">
                <a16:creationId xmlns:a16="http://schemas.microsoft.com/office/drawing/2014/main" id="{B0A36CB5-2628-4572-A8E5-3B2BC5D2B1FF}"/>
              </a:ext>
            </a:extLst>
          </p:cNvPr>
          <p:cNvSpPr/>
          <p:nvPr/>
        </p:nvSpPr>
        <p:spPr>
          <a:xfrm>
            <a:off x="540142" y="6483990"/>
            <a:ext cx="26079" cy="221669"/>
          </a:xfrm>
          <a:custGeom>
            <a:avLst/>
            <a:gdLst>
              <a:gd name="connsiteX0" fmla="*/ 31425 w 26078"/>
              <a:gd name="connsiteY0" fmla="*/ 226364 h 221669"/>
              <a:gd name="connsiteX1" fmla="*/ 31425 w 26078"/>
              <a:gd name="connsiteY1" fmla="*/ 111096 h 221669"/>
              <a:gd name="connsiteX2" fmla="*/ 31425 w 26078"/>
              <a:gd name="connsiteY2" fmla="*/ 108097 h 221669"/>
              <a:gd name="connsiteX3" fmla="*/ 31425 w 26078"/>
              <a:gd name="connsiteY3" fmla="*/ 98969 h 221669"/>
              <a:gd name="connsiteX4" fmla="*/ 31425 w 26078"/>
              <a:gd name="connsiteY4" fmla="*/ 19168 h 221669"/>
              <a:gd name="connsiteX5" fmla="*/ 31425 w 26078"/>
              <a:gd name="connsiteY5" fmla="*/ 12909 h 221669"/>
              <a:gd name="connsiteX6" fmla="*/ 31425 w 26078"/>
              <a:gd name="connsiteY6" fmla="*/ 9258 h 221669"/>
              <a:gd name="connsiteX7" fmla="*/ 31425 w 26078"/>
              <a:gd name="connsiteY7" fmla="*/ 0 h 221669"/>
              <a:gd name="connsiteX8" fmla="*/ 0 w 26078"/>
              <a:gd name="connsiteY8" fmla="*/ 0 h 221669"/>
              <a:gd name="connsiteX9" fmla="*/ 0 w 26078"/>
              <a:gd name="connsiteY9" fmla="*/ 98969 h 221669"/>
              <a:gd name="connsiteX10" fmla="*/ 0 w 26078"/>
              <a:gd name="connsiteY10" fmla="*/ 226364 h 221669"/>
              <a:gd name="connsiteX11" fmla="*/ 31425 w 26078"/>
              <a:gd name="connsiteY11" fmla="*/ 226364 h 221669"/>
              <a:gd name="connsiteX12" fmla="*/ 31425 w 26078"/>
              <a:gd name="connsiteY12" fmla="*/ 226364 h 22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78" h="221669">
                <a:moveTo>
                  <a:pt x="31425" y="226364"/>
                </a:moveTo>
                <a:lnTo>
                  <a:pt x="31425" y="111096"/>
                </a:lnTo>
                <a:lnTo>
                  <a:pt x="31425" y="108097"/>
                </a:lnTo>
                <a:lnTo>
                  <a:pt x="31425" y="98969"/>
                </a:lnTo>
                <a:lnTo>
                  <a:pt x="31425" y="19168"/>
                </a:lnTo>
                <a:lnTo>
                  <a:pt x="31425" y="12909"/>
                </a:lnTo>
                <a:lnTo>
                  <a:pt x="31425" y="9258"/>
                </a:lnTo>
                <a:lnTo>
                  <a:pt x="31425" y="0"/>
                </a:lnTo>
                <a:lnTo>
                  <a:pt x="0" y="0"/>
                </a:lnTo>
                <a:lnTo>
                  <a:pt x="0" y="98969"/>
                </a:lnTo>
                <a:lnTo>
                  <a:pt x="0" y="226364"/>
                </a:lnTo>
                <a:lnTo>
                  <a:pt x="31425" y="226364"/>
                </a:lnTo>
                <a:lnTo>
                  <a:pt x="31425" y="226364"/>
                </a:lnTo>
                <a:close/>
              </a:path>
            </a:pathLst>
          </a:custGeom>
          <a:solidFill>
            <a:srgbClr val="E9453F"/>
          </a:solidFill>
          <a:ln w="12872"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2FF6FB57-8773-4B89-B280-7F615F7309AD}"/>
              </a:ext>
            </a:extLst>
          </p:cNvPr>
          <p:cNvSpPr/>
          <p:nvPr/>
        </p:nvSpPr>
        <p:spPr>
          <a:xfrm>
            <a:off x="390971" y="6483860"/>
            <a:ext cx="104315" cy="117354"/>
          </a:xfrm>
          <a:custGeom>
            <a:avLst/>
            <a:gdLst>
              <a:gd name="connsiteX0" fmla="*/ 0 w 104315"/>
              <a:gd name="connsiteY0" fmla="*/ 18255 h 117354"/>
              <a:gd name="connsiteX1" fmla="*/ 4303 w 104315"/>
              <a:gd name="connsiteY1" fmla="*/ 0 h 117354"/>
              <a:gd name="connsiteX2" fmla="*/ 33120 w 104315"/>
              <a:gd name="connsiteY2" fmla="*/ 0 h 117354"/>
              <a:gd name="connsiteX3" fmla="*/ 31034 w 104315"/>
              <a:gd name="connsiteY3" fmla="*/ 20211 h 117354"/>
              <a:gd name="connsiteX4" fmla="*/ 44073 w 104315"/>
              <a:gd name="connsiteY4" fmla="*/ 36119 h 117354"/>
              <a:gd name="connsiteX5" fmla="*/ 67935 w 104315"/>
              <a:gd name="connsiteY5" fmla="*/ 47202 h 117354"/>
              <a:gd name="connsiteX6" fmla="*/ 92058 w 104315"/>
              <a:gd name="connsiteY6" fmla="*/ 61155 h 117354"/>
              <a:gd name="connsiteX7" fmla="*/ 109270 w 104315"/>
              <a:gd name="connsiteY7" fmla="*/ 93493 h 117354"/>
              <a:gd name="connsiteX8" fmla="*/ 109270 w 104315"/>
              <a:gd name="connsiteY8" fmla="*/ 98317 h 117354"/>
              <a:gd name="connsiteX9" fmla="*/ 104185 w 104315"/>
              <a:gd name="connsiteY9" fmla="*/ 122570 h 117354"/>
              <a:gd name="connsiteX10" fmla="*/ 74194 w 104315"/>
              <a:gd name="connsiteY10" fmla="*/ 122570 h 117354"/>
              <a:gd name="connsiteX11" fmla="*/ 79019 w 104315"/>
              <a:gd name="connsiteY11" fmla="*/ 104706 h 117354"/>
              <a:gd name="connsiteX12" fmla="*/ 43291 w 104315"/>
              <a:gd name="connsiteY12" fmla="*/ 73803 h 117354"/>
              <a:gd name="connsiteX13" fmla="*/ 36250 w 104315"/>
              <a:gd name="connsiteY13" fmla="*/ 70543 h 117354"/>
              <a:gd name="connsiteX14" fmla="*/ 16560 w 104315"/>
              <a:gd name="connsiteY14" fmla="*/ 58677 h 117354"/>
              <a:gd name="connsiteX15" fmla="*/ 3521 w 104315"/>
              <a:gd name="connsiteY15" fmla="*/ 41074 h 117354"/>
              <a:gd name="connsiteX16" fmla="*/ 391 w 104315"/>
              <a:gd name="connsiteY16" fmla="*/ 20472 h 117354"/>
              <a:gd name="connsiteX17" fmla="*/ 391 w 104315"/>
              <a:gd name="connsiteY17" fmla="*/ 18255 h 1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15" h="117354">
                <a:moveTo>
                  <a:pt x="0" y="18255"/>
                </a:moveTo>
                <a:cubicBezTo>
                  <a:pt x="377" y="11970"/>
                  <a:pt x="1832" y="5789"/>
                  <a:pt x="4303" y="0"/>
                </a:cubicBezTo>
                <a:lnTo>
                  <a:pt x="33120" y="0"/>
                </a:lnTo>
                <a:cubicBezTo>
                  <a:pt x="29721" y="6181"/>
                  <a:pt x="28968" y="13470"/>
                  <a:pt x="31034" y="20211"/>
                </a:cubicBezTo>
                <a:cubicBezTo>
                  <a:pt x="33398" y="26874"/>
                  <a:pt x="38010" y="32494"/>
                  <a:pt x="44073" y="36119"/>
                </a:cubicBezTo>
                <a:cubicBezTo>
                  <a:pt x="51746" y="40396"/>
                  <a:pt x="59722" y="44099"/>
                  <a:pt x="67935" y="47202"/>
                </a:cubicBezTo>
                <a:cubicBezTo>
                  <a:pt x="76614" y="50645"/>
                  <a:pt x="84742" y="55352"/>
                  <a:pt x="92058" y="61155"/>
                </a:cubicBezTo>
                <a:cubicBezTo>
                  <a:pt x="101998" y="69109"/>
                  <a:pt x="108223" y="80805"/>
                  <a:pt x="109270" y="93493"/>
                </a:cubicBezTo>
                <a:cubicBezTo>
                  <a:pt x="109270" y="95188"/>
                  <a:pt x="109270" y="96752"/>
                  <a:pt x="109270" y="98317"/>
                </a:cubicBezTo>
                <a:cubicBezTo>
                  <a:pt x="109488" y="106688"/>
                  <a:pt x="107747" y="114994"/>
                  <a:pt x="104185" y="122570"/>
                </a:cubicBezTo>
                <a:lnTo>
                  <a:pt x="74194" y="122570"/>
                </a:lnTo>
                <a:cubicBezTo>
                  <a:pt x="77441" y="117185"/>
                  <a:pt x="79113" y="110991"/>
                  <a:pt x="79019" y="104706"/>
                </a:cubicBezTo>
                <a:cubicBezTo>
                  <a:pt x="77975" y="89189"/>
                  <a:pt x="59068" y="80844"/>
                  <a:pt x="43291" y="73803"/>
                </a:cubicBezTo>
                <a:lnTo>
                  <a:pt x="36250" y="70543"/>
                </a:lnTo>
                <a:cubicBezTo>
                  <a:pt x="29216" y="67427"/>
                  <a:pt x="22601" y="63436"/>
                  <a:pt x="16560" y="58677"/>
                </a:cubicBezTo>
                <a:cubicBezTo>
                  <a:pt x="10724" y="54074"/>
                  <a:pt x="6222" y="47998"/>
                  <a:pt x="3521" y="41074"/>
                </a:cubicBezTo>
                <a:cubicBezTo>
                  <a:pt x="1120" y="34476"/>
                  <a:pt x="56" y="27474"/>
                  <a:pt x="391" y="20472"/>
                </a:cubicBezTo>
                <a:cubicBezTo>
                  <a:pt x="454" y="19729"/>
                  <a:pt x="454" y="18998"/>
                  <a:pt x="391" y="18255"/>
                </a:cubicBezTo>
              </a:path>
            </a:pathLst>
          </a:custGeom>
          <a:solidFill>
            <a:srgbClr val="E9453F"/>
          </a:solidFill>
          <a:ln w="12872" cap="flat">
            <a:noFill/>
            <a:prstDash val="solid"/>
            <a:miter/>
          </a:ln>
        </p:spPr>
        <p:txBody>
          <a:bodyPr rtlCol="0" anchor="ctr"/>
          <a:lstStyle/>
          <a:p>
            <a:endParaRPr lang="en-GB"/>
          </a:p>
        </p:txBody>
      </p:sp>
      <p:sp>
        <p:nvSpPr>
          <p:cNvPr id="100" name="Title 1">
            <a:extLst>
              <a:ext uri="{FF2B5EF4-FFF2-40B4-BE49-F238E27FC236}">
                <a16:creationId xmlns:a16="http://schemas.microsoft.com/office/drawing/2014/main" id="{9D536BE6-C434-4E1D-B05C-F3A8229553BA}"/>
              </a:ext>
            </a:extLst>
          </p:cNvPr>
          <p:cNvSpPr>
            <a:spLocks noGrp="1"/>
          </p:cNvSpPr>
          <p:nvPr>
            <p:ph type="title" hasCustomPrompt="1"/>
          </p:nvPr>
        </p:nvSpPr>
        <p:spPr>
          <a:xfrm>
            <a:off x="838200" y="176711"/>
            <a:ext cx="10515600" cy="315911"/>
          </a:xfrm>
        </p:spPr>
        <p:txBody>
          <a:bodyPr>
            <a:noAutofit/>
          </a:bodyPr>
          <a:lstStyle>
            <a:lvl1pPr algn="ctr">
              <a:defRPr sz="1800">
                <a:solidFill>
                  <a:schemeClr val="accent4"/>
                </a:solidFill>
                <a:latin typeface="Montserrat Medium" panose="000006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30904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D2607C-D7BE-4BA5-AA1B-471B49F123A5}"/>
              </a:ext>
            </a:extLst>
          </p:cNvPr>
          <p:cNvSpPr>
            <a:spLocks noGrp="1"/>
          </p:cNvSpPr>
          <p:nvPr>
            <p:ph type="sldNum" sz="quarter" idx="12"/>
          </p:nvPr>
        </p:nvSpPr>
        <p:spPr>
          <a:xfrm>
            <a:off x="11341518" y="6356350"/>
            <a:ext cx="651711" cy="365125"/>
          </a:xfrm>
        </p:spPr>
        <p:txBody>
          <a:bodyPr/>
          <a:lstStyle/>
          <a:p>
            <a:fld id="{E83B8E45-C98C-4477-9116-3FFC6DAC152C}" type="slidenum">
              <a:rPr lang="en-GB" smtClean="0"/>
              <a:t>‹#›</a:t>
            </a:fld>
            <a:endParaRPr lang="en-GB" dirty="0"/>
          </a:p>
        </p:txBody>
      </p:sp>
      <p:pic>
        <p:nvPicPr>
          <p:cNvPr id="7" name="Graphic 6">
            <a:extLst>
              <a:ext uri="{FF2B5EF4-FFF2-40B4-BE49-F238E27FC236}">
                <a16:creationId xmlns:a16="http://schemas.microsoft.com/office/drawing/2014/main" id="{6DCE02FB-354C-4A66-97A7-A935B4E8A03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2329"/>
          <a:stretch/>
        </p:blipFill>
        <p:spPr>
          <a:xfrm>
            <a:off x="198771" y="6208295"/>
            <a:ext cx="482457" cy="501146"/>
          </a:xfrm>
          <a:prstGeom prst="rect">
            <a:avLst/>
          </a:prstGeom>
        </p:spPr>
      </p:pic>
      <p:cxnSp>
        <p:nvCxnSpPr>
          <p:cNvPr id="9" name="Straight Connector 8">
            <a:extLst>
              <a:ext uri="{FF2B5EF4-FFF2-40B4-BE49-F238E27FC236}">
                <a16:creationId xmlns:a16="http://schemas.microsoft.com/office/drawing/2014/main" id="{83736013-FF41-4A9E-B528-914274B960D4}"/>
              </a:ext>
            </a:extLst>
          </p:cNvPr>
          <p:cNvCxnSpPr/>
          <p:nvPr userDrawn="1"/>
        </p:nvCxnSpPr>
        <p:spPr>
          <a:xfrm>
            <a:off x="3447047" y="492622"/>
            <a:ext cx="569695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3ABDD61-4115-4FEB-8A13-CA9F1F260D13}"/>
              </a:ext>
            </a:extLst>
          </p:cNvPr>
          <p:cNvSpPr>
            <a:spLocks noGrp="1"/>
          </p:cNvSpPr>
          <p:nvPr>
            <p:ph type="title" hasCustomPrompt="1"/>
          </p:nvPr>
        </p:nvSpPr>
        <p:spPr>
          <a:xfrm>
            <a:off x="838200" y="176711"/>
            <a:ext cx="10515600" cy="315911"/>
          </a:xfrm>
        </p:spPr>
        <p:txBody>
          <a:bodyPr>
            <a:noAutofit/>
          </a:bodyPr>
          <a:lstStyle>
            <a:lvl1pPr algn="ctr">
              <a:defRPr sz="1800">
                <a:solidFill>
                  <a:schemeClr val="accent4"/>
                </a:solidFill>
                <a:latin typeface="Montserrat Medium" panose="000006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103763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D2607C-D7BE-4BA5-AA1B-471B49F123A5}"/>
              </a:ext>
            </a:extLst>
          </p:cNvPr>
          <p:cNvSpPr>
            <a:spLocks noGrp="1"/>
          </p:cNvSpPr>
          <p:nvPr>
            <p:ph type="sldNum" sz="quarter" idx="12"/>
          </p:nvPr>
        </p:nvSpPr>
        <p:spPr>
          <a:xfrm>
            <a:off x="11341518" y="6356350"/>
            <a:ext cx="651711" cy="365125"/>
          </a:xfrm>
        </p:spPr>
        <p:txBody>
          <a:bodyPr/>
          <a:lstStyle/>
          <a:p>
            <a:fld id="{E83B8E45-C98C-4477-9116-3FFC6DAC152C}" type="slidenum">
              <a:rPr lang="en-GB" smtClean="0"/>
              <a:t>‹#›</a:t>
            </a:fld>
            <a:endParaRPr lang="en-GB" dirty="0"/>
          </a:p>
        </p:txBody>
      </p:sp>
      <p:pic>
        <p:nvPicPr>
          <p:cNvPr id="7" name="Graphic 6">
            <a:extLst>
              <a:ext uri="{FF2B5EF4-FFF2-40B4-BE49-F238E27FC236}">
                <a16:creationId xmlns:a16="http://schemas.microsoft.com/office/drawing/2014/main" id="{6DCE02FB-354C-4A66-97A7-A935B4E8A03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290"/>
          <a:stretch/>
        </p:blipFill>
        <p:spPr>
          <a:xfrm>
            <a:off x="198771" y="176711"/>
            <a:ext cx="482457" cy="6121821"/>
          </a:xfrm>
          <a:prstGeom prst="rect">
            <a:avLst/>
          </a:prstGeom>
        </p:spPr>
      </p:pic>
      <p:pic>
        <p:nvPicPr>
          <p:cNvPr id="8" name="Graphic 7">
            <a:extLst>
              <a:ext uri="{FF2B5EF4-FFF2-40B4-BE49-F238E27FC236}">
                <a16:creationId xmlns:a16="http://schemas.microsoft.com/office/drawing/2014/main" id="{CFB1232F-1C71-4138-82B8-81A754AE3D0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223" r="965" b="1197"/>
          <a:stretch/>
        </p:blipFill>
        <p:spPr>
          <a:xfrm>
            <a:off x="5840293" y="1"/>
            <a:ext cx="6351707" cy="6858000"/>
          </a:xfrm>
          <a:prstGeom prst="rect">
            <a:avLst/>
          </a:prstGeom>
        </p:spPr>
      </p:pic>
      <p:pic>
        <p:nvPicPr>
          <p:cNvPr id="5" name="Graphic 4">
            <a:extLst>
              <a:ext uri="{FF2B5EF4-FFF2-40B4-BE49-F238E27FC236}">
                <a16:creationId xmlns:a16="http://schemas.microsoft.com/office/drawing/2014/main" id="{AEAFA058-FF5B-4377-B98D-038F0EF089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89603" y="6381346"/>
            <a:ext cx="299944" cy="299944"/>
          </a:xfrm>
          <a:prstGeom prst="rect">
            <a:avLst/>
          </a:prstGeom>
        </p:spPr>
      </p:pic>
    </p:spTree>
    <p:extLst>
      <p:ext uri="{BB962C8B-B14F-4D97-AF65-F5344CB8AC3E}">
        <p14:creationId xmlns:p14="http://schemas.microsoft.com/office/powerpoint/2010/main" val="229436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D2607C-D7BE-4BA5-AA1B-471B49F123A5}"/>
              </a:ext>
            </a:extLst>
          </p:cNvPr>
          <p:cNvSpPr>
            <a:spLocks noGrp="1"/>
          </p:cNvSpPr>
          <p:nvPr>
            <p:ph type="sldNum" sz="quarter" idx="12"/>
          </p:nvPr>
        </p:nvSpPr>
        <p:spPr>
          <a:xfrm>
            <a:off x="11341518" y="6356350"/>
            <a:ext cx="651711" cy="365125"/>
          </a:xfrm>
        </p:spPr>
        <p:txBody>
          <a:bodyPr/>
          <a:lstStyle/>
          <a:p>
            <a:fld id="{E83B8E45-C98C-4477-9116-3FFC6DAC152C}" type="slidenum">
              <a:rPr lang="en-GB" smtClean="0"/>
              <a:t>‹#›</a:t>
            </a:fld>
            <a:endParaRPr lang="en-GB" dirty="0"/>
          </a:p>
        </p:txBody>
      </p:sp>
      <p:pic>
        <p:nvPicPr>
          <p:cNvPr id="7" name="Graphic 6">
            <a:extLst>
              <a:ext uri="{FF2B5EF4-FFF2-40B4-BE49-F238E27FC236}">
                <a16:creationId xmlns:a16="http://schemas.microsoft.com/office/drawing/2014/main" id="{6DCE02FB-354C-4A66-97A7-A935B4E8A0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771" y="176711"/>
            <a:ext cx="482457" cy="6532730"/>
          </a:xfrm>
          <a:prstGeom prst="rect">
            <a:avLst/>
          </a:prstGeom>
        </p:spPr>
      </p:pic>
      <p:sp>
        <p:nvSpPr>
          <p:cNvPr id="5" name="Title 1">
            <a:extLst>
              <a:ext uri="{FF2B5EF4-FFF2-40B4-BE49-F238E27FC236}">
                <a16:creationId xmlns:a16="http://schemas.microsoft.com/office/drawing/2014/main" id="{AE868003-AC88-4DA9-A8E3-DAF4AF237E8C}"/>
              </a:ext>
            </a:extLst>
          </p:cNvPr>
          <p:cNvSpPr>
            <a:spLocks noGrp="1"/>
          </p:cNvSpPr>
          <p:nvPr>
            <p:ph type="title" hasCustomPrompt="1"/>
          </p:nvPr>
        </p:nvSpPr>
        <p:spPr>
          <a:xfrm>
            <a:off x="838200" y="176711"/>
            <a:ext cx="10515600" cy="315911"/>
          </a:xfrm>
        </p:spPr>
        <p:txBody>
          <a:bodyPr>
            <a:noAutofit/>
          </a:bodyPr>
          <a:lstStyle>
            <a:lvl1pPr algn="ctr">
              <a:defRPr sz="1800">
                <a:solidFill>
                  <a:schemeClr val="accent4"/>
                </a:solidFill>
                <a:latin typeface="Montserrat Medium" panose="000006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22720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9C0A-CE74-48AD-9589-AF287C9714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69E6ED-0F1F-473B-976B-2F81FBAFE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F109F0-DA42-44C2-B246-BFA07EC8CDD3}"/>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5" name="Footer Placeholder 4">
            <a:extLst>
              <a:ext uri="{FF2B5EF4-FFF2-40B4-BE49-F238E27FC236}">
                <a16:creationId xmlns:a16="http://schemas.microsoft.com/office/drawing/2014/main" id="{6CBE751F-C3AC-4611-8269-30951B907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FF2A4-1588-4967-8E6A-3BC0D4FD675D}"/>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294118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00B7-B1D8-4557-BF11-72422A5330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A84D1B-4271-4F94-8F0B-A4A52477DF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2A0A42-6203-42B4-A9EE-17F60CCFE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79B935-3C4D-43D7-96B0-83961501CE22}"/>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6" name="Footer Placeholder 5">
            <a:extLst>
              <a:ext uri="{FF2B5EF4-FFF2-40B4-BE49-F238E27FC236}">
                <a16:creationId xmlns:a16="http://schemas.microsoft.com/office/drawing/2014/main" id="{4CEE9679-D44C-4966-8E5B-61EDA0669E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3B1EB6-B3E3-468B-B78F-CF6836829B2C}"/>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80216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2B16-A035-4E49-B4AE-A33A8D7D1B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F6F62D-D91C-4979-B186-1652A4E6E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7AC7B-033E-4AF4-B406-9266586153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EB264D-7930-4F4D-9CB8-703B8A0559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9B506B-2723-4D94-8B5E-8BFAA0460E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3302F8-C007-4082-8263-67463DF735FA}"/>
              </a:ext>
            </a:extLst>
          </p:cNvPr>
          <p:cNvSpPr>
            <a:spLocks noGrp="1"/>
          </p:cNvSpPr>
          <p:nvPr>
            <p:ph type="dt" sz="half" idx="10"/>
          </p:nvPr>
        </p:nvSpPr>
        <p:spPr/>
        <p:txBody>
          <a:bodyPr/>
          <a:lstStyle/>
          <a:p>
            <a:fld id="{A5F524A4-3A2F-4A67-BFA5-9F04A84DFD88}" type="datetimeFigureOut">
              <a:rPr lang="en-GB" smtClean="0"/>
              <a:t>18/10/2021</a:t>
            </a:fld>
            <a:endParaRPr lang="en-GB"/>
          </a:p>
        </p:txBody>
      </p:sp>
      <p:sp>
        <p:nvSpPr>
          <p:cNvPr id="8" name="Footer Placeholder 7">
            <a:extLst>
              <a:ext uri="{FF2B5EF4-FFF2-40B4-BE49-F238E27FC236}">
                <a16:creationId xmlns:a16="http://schemas.microsoft.com/office/drawing/2014/main" id="{EDC68695-EB83-4490-96E8-8E338343F7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C46377-6AD6-435E-AF22-748AF6C786BC}"/>
              </a:ext>
            </a:extLst>
          </p:cNvPr>
          <p:cNvSpPr>
            <a:spLocks noGrp="1"/>
          </p:cNvSpPr>
          <p:nvPr>
            <p:ph type="sldNum" sz="quarter" idx="12"/>
          </p:nvPr>
        </p:nvSpPr>
        <p:spPr/>
        <p:txBody>
          <a:bodyPr/>
          <a:lstStyle/>
          <a:p>
            <a:fld id="{E83B8E45-C98C-4477-9116-3FFC6DAC152C}" type="slidenum">
              <a:rPr lang="en-GB" smtClean="0"/>
              <a:t>‹#›</a:t>
            </a:fld>
            <a:endParaRPr lang="en-GB"/>
          </a:p>
        </p:txBody>
      </p:sp>
    </p:spTree>
    <p:extLst>
      <p:ext uri="{BB962C8B-B14F-4D97-AF65-F5344CB8AC3E}">
        <p14:creationId xmlns:p14="http://schemas.microsoft.com/office/powerpoint/2010/main" val="98870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768B6A-F7FB-4CD3-8D84-99ADB3F85F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6F8709-A0D3-4C08-B49A-0953343B7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85C79-CFB1-441A-9D34-25FFB23708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524A4-3A2F-4A67-BFA5-9F04A84DFD88}" type="datetimeFigureOut">
              <a:rPr lang="en-GB" smtClean="0"/>
              <a:t>18/10/2021</a:t>
            </a:fld>
            <a:endParaRPr lang="en-GB"/>
          </a:p>
        </p:txBody>
      </p:sp>
      <p:sp>
        <p:nvSpPr>
          <p:cNvPr id="5" name="Footer Placeholder 4">
            <a:extLst>
              <a:ext uri="{FF2B5EF4-FFF2-40B4-BE49-F238E27FC236}">
                <a16:creationId xmlns:a16="http://schemas.microsoft.com/office/drawing/2014/main" id="{B096AC0F-E801-4F9B-B45D-67F78BCDDB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0C91E4-B097-47D6-802A-A9B6337E3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B8E45-C98C-4477-9116-3FFC6DAC152C}" type="slidenum">
              <a:rPr lang="en-GB" smtClean="0"/>
              <a:t>‹#›</a:t>
            </a:fld>
            <a:endParaRPr lang="en-GB"/>
          </a:p>
        </p:txBody>
      </p:sp>
    </p:spTree>
    <p:extLst>
      <p:ext uri="{BB962C8B-B14F-4D97-AF65-F5344CB8AC3E}">
        <p14:creationId xmlns:p14="http://schemas.microsoft.com/office/powerpoint/2010/main" val="4280306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5" r:id="rId4"/>
    <p:sldLayoutId id="2147483663" r:id="rId5"/>
    <p:sldLayoutId id="2147483664"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gov.uk/government/publications/decarbonising-transport-deliberative-research" TargetMode="External"/><Relationship Id="rId4" Type="http://schemas.openxmlformats.org/officeDocument/2006/relationships/hyperlink" Target="https://carbonliteracy.com/wp-content/uploads/2020/01/CCC-Energy-role-in-meeting-net-zero-target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B938B-D3E1-4221-9576-B74B8A7AA36E}"/>
              </a:ext>
            </a:extLst>
          </p:cNvPr>
          <p:cNvPicPr>
            <a:picLocks noChangeAspect="1"/>
          </p:cNvPicPr>
          <p:nvPr/>
        </p:nvPicPr>
        <p:blipFill rotWithShape="1">
          <a:blip r:embed="rId3">
            <a:extLst>
              <a:ext uri="{28A0092B-C50C-407E-A947-70E740481C1C}">
                <a14:useLocalDpi xmlns:a14="http://schemas.microsoft.com/office/drawing/2010/main" val="0"/>
              </a:ext>
            </a:extLst>
          </a:blip>
          <a:srcRect t="24693" b="14366"/>
          <a:stretch/>
        </p:blipFill>
        <p:spPr>
          <a:xfrm>
            <a:off x="0" y="-2"/>
            <a:ext cx="12191760" cy="5321031"/>
          </a:xfrm>
          <a:prstGeom prst="rect">
            <a:avLst/>
          </a:prstGeom>
        </p:spPr>
      </p:pic>
      <p:sp>
        <p:nvSpPr>
          <p:cNvPr id="4" name="Rectangle 3">
            <a:extLst>
              <a:ext uri="{FF2B5EF4-FFF2-40B4-BE49-F238E27FC236}">
                <a16:creationId xmlns:a16="http://schemas.microsoft.com/office/drawing/2014/main" id="{4FB92CAF-3A1F-4EBE-A0FB-E879FEEA4810}"/>
              </a:ext>
            </a:extLst>
          </p:cNvPr>
          <p:cNvSpPr/>
          <p:nvPr/>
        </p:nvSpPr>
        <p:spPr>
          <a:xfrm>
            <a:off x="2073396" y="5601002"/>
            <a:ext cx="4222559" cy="646331"/>
          </a:xfrm>
          <a:prstGeom prst="rect">
            <a:avLst/>
          </a:prstGeom>
        </p:spPr>
        <p:txBody>
          <a:bodyPr wrap="square">
            <a:spAutoFit/>
          </a:bodyPr>
          <a:lstStyle/>
          <a:p>
            <a:pPr lvl="0" algn="r">
              <a:buClr>
                <a:schemeClr val="accent1"/>
              </a:buClr>
              <a:buSzPts val="5200"/>
            </a:pPr>
            <a:r>
              <a:rPr lang="en-GB" dirty="0">
                <a:solidFill>
                  <a:schemeClr val="accent4"/>
                </a:solidFill>
                <a:latin typeface="Montserrat SemiBold"/>
                <a:ea typeface="Montserrat SemiBold"/>
                <a:cs typeface="Montserrat SemiBold"/>
                <a:sym typeface="Montserrat SemiBold"/>
              </a:rPr>
              <a:t>THE UK’S TRANSPORT </a:t>
            </a:r>
          </a:p>
          <a:p>
            <a:pPr lvl="0" algn="r">
              <a:buClr>
                <a:schemeClr val="accent1"/>
              </a:buClr>
              <a:buSzPts val="5200"/>
            </a:pPr>
            <a:r>
              <a:rPr lang="en-GB" dirty="0">
                <a:solidFill>
                  <a:schemeClr val="accent4"/>
                </a:solidFill>
                <a:latin typeface="Montserrat SemiBold"/>
                <a:ea typeface="Montserrat SemiBold"/>
                <a:cs typeface="Montserrat SemiBold"/>
                <a:sym typeface="Montserrat SemiBold"/>
              </a:rPr>
              <a:t>DECARBONISATION PLAN</a:t>
            </a:r>
            <a:endParaRPr lang="en-GB" u="sng" dirty="0">
              <a:solidFill>
                <a:schemeClr val="accent4"/>
              </a:solidFill>
              <a:latin typeface="Montserrat" pitchFamily="2" charset="77"/>
            </a:endParaRPr>
          </a:p>
        </p:txBody>
      </p:sp>
      <p:sp>
        <p:nvSpPr>
          <p:cNvPr id="5" name="Google Shape;199;p2">
            <a:extLst>
              <a:ext uri="{FF2B5EF4-FFF2-40B4-BE49-F238E27FC236}">
                <a16:creationId xmlns:a16="http://schemas.microsoft.com/office/drawing/2014/main" id="{3F3CA513-87BE-43DB-9830-2B00770C077B}"/>
              </a:ext>
            </a:extLst>
          </p:cNvPr>
          <p:cNvSpPr txBox="1">
            <a:spLocks/>
          </p:cNvSpPr>
          <p:nvPr/>
        </p:nvSpPr>
        <p:spPr>
          <a:xfrm>
            <a:off x="6749831" y="5461347"/>
            <a:ext cx="5124841" cy="12150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chemeClr val="lt1"/>
              </a:buClr>
              <a:buSzPts val="3600"/>
            </a:pPr>
            <a:r>
              <a:rPr lang="en-GB" sz="2000" dirty="0"/>
              <a:t>PACTS conference: 21.10.21</a:t>
            </a:r>
          </a:p>
          <a:p>
            <a:pPr>
              <a:lnSpc>
                <a:spcPct val="100000"/>
              </a:lnSpc>
              <a:buClr>
                <a:schemeClr val="lt1"/>
              </a:buClr>
              <a:buSzPts val="3600"/>
            </a:pPr>
            <a:r>
              <a:rPr lang="en-GB" sz="2000" dirty="0"/>
              <a:t> Zero carbon and zero road deaths </a:t>
            </a:r>
          </a:p>
          <a:p>
            <a:pPr>
              <a:lnSpc>
                <a:spcPct val="100000"/>
              </a:lnSpc>
              <a:buClr>
                <a:schemeClr val="lt1"/>
              </a:buClr>
              <a:buSzPts val="3600"/>
            </a:pPr>
            <a:r>
              <a:rPr lang="en-GB" sz="2000" dirty="0"/>
              <a:t>Does less traffic mean safer traffic?</a:t>
            </a:r>
            <a:endParaRPr lang="en-US" sz="2000" dirty="0">
              <a:solidFill>
                <a:schemeClr val="accent2">
                  <a:lumMod val="25000"/>
                </a:schemeClr>
              </a:solidFill>
              <a:latin typeface="+mn-lt"/>
              <a:ea typeface="Montserrat Medium"/>
              <a:cs typeface="Montserrat Medium"/>
              <a:sym typeface="Montserrat Medium"/>
            </a:endParaRPr>
          </a:p>
        </p:txBody>
      </p:sp>
      <p:sp>
        <p:nvSpPr>
          <p:cNvPr id="6" name="Rectangle 5">
            <a:extLst>
              <a:ext uri="{FF2B5EF4-FFF2-40B4-BE49-F238E27FC236}">
                <a16:creationId xmlns:a16="http://schemas.microsoft.com/office/drawing/2014/main" id="{B945DC7D-66B5-4349-A298-B77D657A7406}"/>
              </a:ext>
            </a:extLst>
          </p:cNvPr>
          <p:cNvSpPr/>
          <p:nvPr/>
        </p:nvSpPr>
        <p:spPr>
          <a:xfrm>
            <a:off x="276130" y="241186"/>
            <a:ext cx="7352221" cy="830997"/>
          </a:xfrm>
          <a:prstGeom prst="rect">
            <a:avLst/>
          </a:prstGeom>
        </p:spPr>
        <p:txBody>
          <a:bodyPr wrap="square">
            <a:spAutoFit/>
          </a:bodyPr>
          <a:lstStyle/>
          <a:p>
            <a:pPr lvl="0">
              <a:buClr>
                <a:schemeClr val="dk1"/>
              </a:buClr>
              <a:buSzPts val="1200"/>
            </a:pPr>
            <a:r>
              <a:rPr lang="en-GB" sz="1600" dirty="0">
                <a:solidFill>
                  <a:schemeClr val="bg1"/>
                </a:solidFill>
                <a:latin typeface="Montserrat" panose="00000500000000000000" pitchFamily="2" charset="0"/>
                <a:ea typeface="Montserrat Medium"/>
                <a:cs typeface="Montserrat Medium"/>
                <a:sym typeface="Montserrat Medium"/>
              </a:rPr>
              <a:t> </a:t>
            </a:r>
            <a:r>
              <a:rPr lang="en-GB" sz="1600" b="1" dirty="0">
                <a:solidFill>
                  <a:schemeClr val="bg1"/>
                </a:solidFill>
                <a:latin typeface="Montserrat" panose="00000500000000000000" pitchFamily="2" charset="0"/>
                <a:ea typeface="Montserrat Medium"/>
                <a:cs typeface="Montserrat Medium"/>
                <a:sym typeface="Montserrat Medium"/>
              </a:rPr>
              <a:t>Matthew Lugg OBE </a:t>
            </a:r>
            <a:br>
              <a:rPr lang="en-GB" sz="1600" dirty="0">
                <a:solidFill>
                  <a:schemeClr val="bg1"/>
                </a:solidFill>
                <a:latin typeface="Montserrat" panose="00000500000000000000" pitchFamily="2" charset="0"/>
                <a:ea typeface="Montserrat Medium"/>
                <a:cs typeface="Montserrat Medium"/>
                <a:sym typeface="Montserrat Medium"/>
              </a:rPr>
            </a:br>
            <a:br>
              <a:rPr lang="en-GB" sz="1600" dirty="0">
                <a:solidFill>
                  <a:schemeClr val="bg1"/>
                </a:solidFill>
                <a:latin typeface="Montserrat"/>
                <a:ea typeface="Montserrat"/>
                <a:cs typeface="Montserrat"/>
                <a:sym typeface="Montserrat"/>
              </a:rPr>
            </a:br>
            <a:r>
              <a:rPr lang="en-GB" sz="1600" dirty="0">
                <a:solidFill>
                  <a:schemeClr val="bg1"/>
                </a:solidFill>
                <a:latin typeface="Montserrat"/>
                <a:ea typeface="Montserrat"/>
                <a:cs typeface="Montserrat"/>
                <a:sym typeface="Montserrat"/>
              </a:rPr>
              <a:t> </a:t>
            </a:r>
            <a:r>
              <a:rPr lang="en-GB" sz="1600" b="1" dirty="0">
                <a:solidFill>
                  <a:schemeClr val="bg1"/>
                </a:solidFill>
                <a:ea typeface="Montserrat"/>
                <a:cs typeface="Montserrat"/>
                <a:sym typeface="Montserrat"/>
              </a:rPr>
              <a:t>UK HEAD OF PROFESSION FOR LOCAL GOVERNMENT</a:t>
            </a:r>
            <a:endParaRPr lang="en-GB" sz="1600" b="1" dirty="0">
              <a:solidFill>
                <a:schemeClr val="bg1"/>
              </a:solidFill>
            </a:endParaRPr>
          </a:p>
        </p:txBody>
      </p:sp>
      <p:cxnSp>
        <p:nvCxnSpPr>
          <p:cNvPr id="8" name="Straight Connector 7">
            <a:extLst>
              <a:ext uri="{FF2B5EF4-FFF2-40B4-BE49-F238E27FC236}">
                <a16:creationId xmlns:a16="http://schemas.microsoft.com/office/drawing/2014/main" id="{414C5CB8-2E14-4CBE-A849-2412FA73C2AB}"/>
              </a:ext>
            </a:extLst>
          </p:cNvPr>
          <p:cNvCxnSpPr>
            <a:cxnSpLocks/>
          </p:cNvCxnSpPr>
          <p:nvPr/>
        </p:nvCxnSpPr>
        <p:spPr>
          <a:xfrm>
            <a:off x="6522893" y="5601002"/>
            <a:ext cx="0" cy="921764"/>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 name="Graphic 8">
            <a:extLst>
              <a:ext uri="{FF2B5EF4-FFF2-40B4-BE49-F238E27FC236}">
                <a16:creationId xmlns:a16="http://schemas.microsoft.com/office/drawing/2014/main" id="{B99EF015-A909-4AD3-8D7F-8A106CF7D56F}"/>
              </a:ext>
            </a:extLst>
          </p:cNvPr>
          <p:cNvGrpSpPr/>
          <p:nvPr/>
        </p:nvGrpSpPr>
        <p:grpSpPr>
          <a:xfrm>
            <a:off x="10715268" y="491254"/>
            <a:ext cx="1040826" cy="270344"/>
            <a:chOff x="10715268" y="491254"/>
            <a:chExt cx="1040826" cy="270344"/>
          </a:xfrm>
        </p:grpSpPr>
        <p:grpSp>
          <p:nvGrpSpPr>
            <p:cNvPr id="10" name="Graphic 8">
              <a:extLst>
                <a:ext uri="{FF2B5EF4-FFF2-40B4-BE49-F238E27FC236}">
                  <a16:creationId xmlns:a16="http://schemas.microsoft.com/office/drawing/2014/main" id="{B99EF015-A909-4AD3-8D7F-8A106CF7D56F}"/>
                </a:ext>
              </a:extLst>
            </p:cNvPr>
            <p:cNvGrpSpPr/>
            <p:nvPr/>
          </p:nvGrpSpPr>
          <p:grpSpPr>
            <a:xfrm>
              <a:off x="10715268" y="491254"/>
              <a:ext cx="1040826" cy="270344"/>
              <a:chOff x="10715268" y="491254"/>
              <a:chExt cx="1040826" cy="270344"/>
            </a:xfrm>
            <a:solidFill>
              <a:srgbClr val="E9453F"/>
            </a:solidFill>
          </p:grpSpPr>
          <p:sp>
            <p:nvSpPr>
              <p:cNvPr id="11" name="Freeform: Shape 10">
                <a:extLst>
                  <a:ext uri="{FF2B5EF4-FFF2-40B4-BE49-F238E27FC236}">
                    <a16:creationId xmlns:a16="http://schemas.microsoft.com/office/drawing/2014/main" id="{ACCCC132-C6F5-4C1A-9C55-4027E33547CB}"/>
                  </a:ext>
                </a:extLst>
              </p:cNvPr>
              <p:cNvSpPr/>
              <p:nvPr/>
            </p:nvSpPr>
            <p:spPr>
              <a:xfrm>
                <a:off x="11648091" y="491524"/>
                <a:ext cx="108138" cy="270344"/>
              </a:xfrm>
              <a:custGeom>
                <a:avLst/>
                <a:gdLst>
                  <a:gd name="connsiteX0" fmla="*/ 48257 w 108137"/>
                  <a:gd name="connsiteY0" fmla="*/ 135172 h 270344"/>
                  <a:gd name="connsiteX1" fmla="*/ 135 w 108137"/>
                  <a:gd name="connsiteY1" fmla="*/ 0 h 270344"/>
                  <a:gd name="connsiteX2" fmla="*/ 79211 w 108137"/>
                  <a:gd name="connsiteY2" fmla="*/ 0 h 270344"/>
                  <a:gd name="connsiteX3" fmla="*/ 121249 w 108137"/>
                  <a:gd name="connsiteY3" fmla="*/ 135172 h 270344"/>
                  <a:gd name="connsiteX4" fmla="*/ 121249 w 108137"/>
                  <a:gd name="connsiteY4" fmla="*/ 135172 h 270344"/>
                  <a:gd name="connsiteX5" fmla="*/ 79211 w 108137"/>
                  <a:gd name="connsiteY5" fmla="*/ 270344 h 270344"/>
                  <a:gd name="connsiteX6" fmla="*/ 0 w 108137"/>
                  <a:gd name="connsiteY6" fmla="*/ 270344 h 270344"/>
                  <a:gd name="connsiteX7" fmla="*/ 48257 w 108137"/>
                  <a:gd name="connsiteY7" fmla="*/ 135172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37" h="270344">
                    <a:moveTo>
                      <a:pt x="48257" y="135172"/>
                    </a:moveTo>
                    <a:cubicBezTo>
                      <a:pt x="48973" y="85798"/>
                      <a:pt x="31887" y="37817"/>
                      <a:pt x="135" y="0"/>
                    </a:cubicBezTo>
                    <a:lnTo>
                      <a:pt x="79211" y="0"/>
                    </a:lnTo>
                    <a:cubicBezTo>
                      <a:pt x="105164" y="31630"/>
                      <a:pt x="121249" y="85429"/>
                      <a:pt x="121249" y="135172"/>
                    </a:cubicBezTo>
                    <a:lnTo>
                      <a:pt x="121249" y="135172"/>
                    </a:lnTo>
                    <a:cubicBezTo>
                      <a:pt x="121249" y="185321"/>
                      <a:pt x="105164" y="239255"/>
                      <a:pt x="79211" y="270344"/>
                    </a:cubicBezTo>
                    <a:lnTo>
                      <a:pt x="0" y="270344"/>
                    </a:lnTo>
                    <a:cubicBezTo>
                      <a:pt x="31792" y="232541"/>
                      <a:pt x="48919" y="184561"/>
                      <a:pt x="48257" y="135172"/>
                    </a:cubicBezTo>
                    <a:close/>
                  </a:path>
                </a:pathLst>
              </a:custGeom>
              <a:solidFill>
                <a:srgbClr val="E9453F"/>
              </a:solidFill>
              <a:ln w="1343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EEF66DB-53ED-44D1-879A-A0912ECA6AFB}"/>
                  </a:ext>
                </a:extLst>
              </p:cNvPr>
              <p:cNvSpPr/>
              <p:nvPr/>
            </p:nvSpPr>
            <p:spPr>
              <a:xfrm>
                <a:off x="10715268" y="491254"/>
                <a:ext cx="148689" cy="270344"/>
              </a:xfrm>
              <a:custGeom>
                <a:avLst/>
                <a:gdLst>
                  <a:gd name="connsiteX0" fmla="*/ 72858 w 148689"/>
                  <a:gd name="connsiteY0" fmla="*/ 0 h 270344"/>
                  <a:gd name="connsiteX1" fmla="*/ 0 w 148689"/>
                  <a:gd name="connsiteY1" fmla="*/ 0 h 270344"/>
                  <a:gd name="connsiteX2" fmla="*/ 100027 w 148689"/>
                  <a:gd name="connsiteY2" fmla="*/ 271291 h 270344"/>
                  <a:gd name="connsiteX3" fmla="*/ 138822 w 148689"/>
                  <a:gd name="connsiteY3" fmla="*/ 271291 h 270344"/>
                  <a:gd name="connsiteX4" fmla="*/ 155854 w 148689"/>
                  <a:gd name="connsiteY4" fmla="*/ 224926 h 270344"/>
                  <a:gd name="connsiteX5" fmla="*/ 72858 w 148689"/>
                  <a:gd name="connsiteY5" fmla="*/ 0 h 270344"/>
                  <a:gd name="connsiteX6" fmla="*/ 72858 w 148689"/>
                  <a:gd name="connsiteY6" fmla="*/ 0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89" h="270344">
                    <a:moveTo>
                      <a:pt x="72858" y="0"/>
                    </a:moveTo>
                    <a:lnTo>
                      <a:pt x="0" y="0"/>
                    </a:lnTo>
                    <a:lnTo>
                      <a:pt x="100027" y="271291"/>
                    </a:lnTo>
                    <a:lnTo>
                      <a:pt x="138822" y="271291"/>
                    </a:lnTo>
                    <a:lnTo>
                      <a:pt x="155854" y="224926"/>
                    </a:lnTo>
                    <a:lnTo>
                      <a:pt x="72858" y="0"/>
                    </a:lnTo>
                    <a:lnTo>
                      <a:pt x="72858" y="0"/>
                    </a:lnTo>
                    <a:close/>
                  </a:path>
                </a:pathLst>
              </a:custGeom>
              <a:solidFill>
                <a:srgbClr val="E9453F"/>
              </a:solidFill>
              <a:ln w="1343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4133732-AEBE-4A03-8869-DA9298FF753F}"/>
                  </a:ext>
                </a:extLst>
              </p:cNvPr>
              <p:cNvSpPr/>
              <p:nvPr/>
            </p:nvSpPr>
            <p:spPr>
              <a:xfrm>
                <a:off x="10910727" y="491254"/>
                <a:ext cx="148689" cy="270344"/>
              </a:xfrm>
              <a:custGeom>
                <a:avLst/>
                <a:gdLst>
                  <a:gd name="connsiteX0" fmla="*/ 72993 w 148689"/>
                  <a:gd name="connsiteY0" fmla="*/ 0 h 270344"/>
                  <a:gd name="connsiteX1" fmla="*/ 0 w 148689"/>
                  <a:gd name="connsiteY1" fmla="*/ 0 h 270344"/>
                  <a:gd name="connsiteX2" fmla="*/ 100027 w 148689"/>
                  <a:gd name="connsiteY2" fmla="*/ 271291 h 270344"/>
                  <a:gd name="connsiteX3" fmla="*/ 138822 w 148689"/>
                  <a:gd name="connsiteY3" fmla="*/ 271291 h 270344"/>
                  <a:gd name="connsiteX4" fmla="*/ 155854 w 148689"/>
                  <a:gd name="connsiteY4" fmla="*/ 224926 h 270344"/>
                  <a:gd name="connsiteX5" fmla="*/ 72993 w 148689"/>
                  <a:gd name="connsiteY5" fmla="*/ 0 h 270344"/>
                  <a:gd name="connsiteX6" fmla="*/ 72993 w 148689"/>
                  <a:gd name="connsiteY6" fmla="*/ 0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689" h="270344">
                    <a:moveTo>
                      <a:pt x="72993" y="0"/>
                    </a:moveTo>
                    <a:lnTo>
                      <a:pt x="0" y="0"/>
                    </a:lnTo>
                    <a:lnTo>
                      <a:pt x="100027" y="271291"/>
                    </a:lnTo>
                    <a:lnTo>
                      <a:pt x="138822" y="271291"/>
                    </a:lnTo>
                    <a:lnTo>
                      <a:pt x="155854" y="224926"/>
                    </a:lnTo>
                    <a:lnTo>
                      <a:pt x="72993" y="0"/>
                    </a:lnTo>
                    <a:lnTo>
                      <a:pt x="72993" y="0"/>
                    </a:lnTo>
                    <a:close/>
                  </a:path>
                </a:pathLst>
              </a:custGeom>
              <a:solidFill>
                <a:srgbClr val="E9453F"/>
              </a:solidFill>
              <a:ln w="13433"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71D33514-EBE2-495A-92A9-709FE2EE3041}"/>
                </a:ext>
              </a:extLst>
            </p:cNvPr>
            <p:cNvSpPr/>
            <p:nvPr/>
          </p:nvSpPr>
          <p:spPr>
            <a:xfrm>
              <a:off x="11470610" y="491254"/>
              <a:ext cx="67586" cy="500137"/>
            </a:xfrm>
            <a:custGeom>
              <a:avLst/>
              <a:gdLst>
                <a:gd name="connsiteX0" fmla="*/ 69749 w 67586"/>
                <a:gd name="connsiteY0" fmla="*/ 501218 h 500137"/>
                <a:gd name="connsiteX1" fmla="*/ 69749 w 67586"/>
                <a:gd name="connsiteY1" fmla="*/ 246013 h 500137"/>
                <a:gd name="connsiteX2" fmla="*/ 69749 w 67586"/>
                <a:gd name="connsiteY2" fmla="*/ 239255 h 500137"/>
                <a:gd name="connsiteX3" fmla="*/ 69749 w 67586"/>
                <a:gd name="connsiteY3" fmla="*/ 219114 h 500137"/>
                <a:gd name="connsiteX4" fmla="*/ 69749 w 67586"/>
                <a:gd name="connsiteY4" fmla="*/ 42579 h 500137"/>
                <a:gd name="connsiteX5" fmla="*/ 69749 w 67586"/>
                <a:gd name="connsiteY5" fmla="*/ 28656 h 500137"/>
                <a:gd name="connsiteX6" fmla="*/ 69749 w 67586"/>
                <a:gd name="connsiteY6" fmla="*/ 20546 h 500137"/>
                <a:gd name="connsiteX7" fmla="*/ 69749 w 67586"/>
                <a:gd name="connsiteY7" fmla="*/ 0 h 500137"/>
                <a:gd name="connsiteX8" fmla="*/ 0 w 67586"/>
                <a:gd name="connsiteY8" fmla="*/ 0 h 500137"/>
                <a:gd name="connsiteX9" fmla="*/ 0 w 67586"/>
                <a:gd name="connsiteY9" fmla="*/ 219114 h 500137"/>
                <a:gd name="connsiteX10" fmla="*/ 0 w 67586"/>
                <a:gd name="connsiteY10" fmla="*/ 501218 h 500137"/>
                <a:gd name="connsiteX11" fmla="*/ 69749 w 67586"/>
                <a:gd name="connsiteY11" fmla="*/ 501218 h 500137"/>
                <a:gd name="connsiteX12" fmla="*/ 69749 w 67586"/>
                <a:gd name="connsiteY12" fmla="*/ 501218 h 5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86" h="500137">
                  <a:moveTo>
                    <a:pt x="69749" y="501218"/>
                  </a:moveTo>
                  <a:lnTo>
                    <a:pt x="69749" y="246013"/>
                  </a:lnTo>
                  <a:lnTo>
                    <a:pt x="69749" y="239255"/>
                  </a:lnTo>
                  <a:lnTo>
                    <a:pt x="69749" y="219114"/>
                  </a:lnTo>
                  <a:lnTo>
                    <a:pt x="69749" y="42579"/>
                  </a:lnTo>
                  <a:lnTo>
                    <a:pt x="69749" y="28656"/>
                  </a:lnTo>
                  <a:lnTo>
                    <a:pt x="69749" y="20546"/>
                  </a:lnTo>
                  <a:lnTo>
                    <a:pt x="69749" y="0"/>
                  </a:lnTo>
                  <a:lnTo>
                    <a:pt x="0" y="0"/>
                  </a:lnTo>
                  <a:lnTo>
                    <a:pt x="0" y="219114"/>
                  </a:lnTo>
                  <a:lnTo>
                    <a:pt x="0" y="501218"/>
                  </a:lnTo>
                  <a:lnTo>
                    <a:pt x="69749" y="501218"/>
                  </a:lnTo>
                  <a:lnTo>
                    <a:pt x="69749" y="501218"/>
                  </a:lnTo>
                  <a:close/>
                </a:path>
              </a:pathLst>
            </a:custGeom>
            <a:solidFill>
              <a:srgbClr val="E9453F"/>
            </a:solidFill>
            <a:ln w="1343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08E5D92-5DAA-448F-8000-124EA5E6B7BA}"/>
                </a:ext>
              </a:extLst>
            </p:cNvPr>
            <p:cNvSpPr/>
            <p:nvPr/>
          </p:nvSpPr>
          <p:spPr>
            <a:xfrm>
              <a:off x="11139683" y="490984"/>
              <a:ext cx="229793" cy="270344"/>
            </a:xfrm>
            <a:custGeom>
              <a:avLst/>
              <a:gdLst>
                <a:gd name="connsiteX0" fmla="*/ 973 w 229792"/>
                <a:gd name="connsiteY0" fmla="*/ 40552 h 270344"/>
                <a:gd name="connsiteX1" fmla="*/ 10434 w 229792"/>
                <a:gd name="connsiteY1" fmla="*/ 0 h 270344"/>
                <a:gd name="connsiteX2" fmla="*/ 74100 w 229792"/>
                <a:gd name="connsiteY2" fmla="*/ 0 h 270344"/>
                <a:gd name="connsiteX3" fmla="*/ 69504 w 229792"/>
                <a:gd name="connsiteY3" fmla="*/ 44607 h 270344"/>
                <a:gd name="connsiteX4" fmla="*/ 99242 w 229792"/>
                <a:gd name="connsiteY4" fmla="*/ 80022 h 270344"/>
                <a:gd name="connsiteX5" fmla="*/ 152095 w 229792"/>
                <a:gd name="connsiteY5" fmla="*/ 104353 h 270344"/>
                <a:gd name="connsiteX6" fmla="*/ 203460 w 229792"/>
                <a:gd name="connsiteY6" fmla="*/ 135172 h 270344"/>
                <a:gd name="connsiteX7" fmla="*/ 241444 w 229792"/>
                <a:gd name="connsiteY7" fmla="*/ 206949 h 270344"/>
                <a:gd name="connsiteX8" fmla="*/ 241444 w 229792"/>
                <a:gd name="connsiteY8" fmla="*/ 217627 h 270344"/>
                <a:gd name="connsiteX9" fmla="*/ 230224 w 229792"/>
                <a:gd name="connsiteY9" fmla="*/ 271696 h 270344"/>
                <a:gd name="connsiteX10" fmla="*/ 164666 w 229792"/>
                <a:gd name="connsiteY10" fmla="*/ 271696 h 270344"/>
                <a:gd name="connsiteX11" fmla="*/ 175344 w 229792"/>
                <a:gd name="connsiteY11" fmla="*/ 232091 h 270344"/>
                <a:gd name="connsiteX12" fmla="*/ 96269 w 229792"/>
                <a:gd name="connsiteY12" fmla="*/ 163694 h 270344"/>
                <a:gd name="connsiteX13" fmla="*/ 80724 w 229792"/>
                <a:gd name="connsiteY13" fmla="*/ 156665 h 270344"/>
                <a:gd name="connsiteX14" fmla="*/ 37199 w 229792"/>
                <a:gd name="connsiteY14" fmla="*/ 130306 h 270344"/>
                <a:gd name="connsiteX15" fmla="*/ 7055 w 229792"/>
                <a:gd name="connsiteY15" fmla="*/ 91376 h 270344"/>
                <a:gd name="connsiteX16" fmla="*/ 162 w 229792"/>
                <a:gd name="connsiteY16" fmla="*/ 45688 h 270344"/>
                <a:gd name="connsiteX17" fmla="*/ 162 w 229792"/>
                <a:gd name="connsiteY17" fmla="*/ 40822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792" h="270344">
                  <a:moveTo>
                    <a:pt x="973" y="40552"/>
                  </a:moveTo>
                  <a:cubicBezTo>
                    <a:pt x="1676" y="26578"/>
                    <a:pt x="4879" y="12843"/>
                    <a:pt x="10434" y="0"/>
                  </a:cubicBezTo>
                  <a:lnTo>
                    <a:pt x="74100" y="0"/>
                  </a:lnTo>
                  <a:cubicBezTo>
                    <a:pt x="66734" y="13678"/>
                    <a:pt x="65085" y="29715"/>
                    <a:pt x="69504" y="44607"/>
                  </a:cubicBezTo>
                  <a:cubicBezTo>
                    <a:pt x="74939" y="59542"/>
                    <a:pt x="85468" y="72081"/>
                    <a:pt x="99242" y="80022"/>
                  </a:cubicBezTo>
                  <a:cubicBezTo>
                    <a:pt x="116301" y="89303"/>
                    <a:pt x="133954" y="97431"/>
                    <a:pt x="152095" y="104353"/>
                  </a:cubicBezTo>
                  <a:cubicBezTo>
                    <a:pt x="170573" y="112181"/>
                    <a:pt x="187862" y="122555"/>
                    <a:pt x="203460" y="135172"/>
                  </a:cubicBezTo>
                  <a:cubicBezTo>
                    <a:pt x="225466" y="152845"/>
                    <a:pt x="239214" y="178813"/>
                    <a:pt x="241444" y="206949"/>
                  </a:cubicBezTo>
                  <a:cubicBezTo>
                    <a:pt x="241444" y="210463"/>
                    <a:pt x="241444" y="213978"/>
                    <a:pt x="241444" y="217627"/>
                  </a:cubicBezTo>
                  <a:cubicBezTo>
                    <a:pt x="241971" y="236278"/>
                    <a:pt x="238132" y="254797"/>
                    <a:pt x="230224" y="271696"/>
                  </a:cubicBezTo>
                  <a:lnTo>
                    <a:pt x="164666" y="271696"/>
                  </a:lnTo>
                  <a:cubicBezTo>
                    <a:pt x="171911" y="259774"/>
                    <a:pt x="175615" y="246038"/>
                    <a:pt x="175344" y="232091"/>
                  </a:cubicBezTo>
                  <a:cubicBezTo>
                    <a:pt x="173047" y="197892"/>
                    <a:pt x="131278" y="179238"/>
                    <a:pt x="96269" y="163694"/>
                  </a:cubicBezTo>
                  <a:lnTo>
                    <a:pt x="80724" y="156665"/>
                  </a:lnTo>
                  <a:cubicBezTo>
                    <a:pt x="65125" y="149810"/>
                    <a:pt x="50500" y="140948"/>
                    <a:pt x="37199" y="130306"/>
                  </a:cubicBezTo>
                  <a:cubicBezTo>
                    <a:pt x="23817" y="120287"/>
                    <a:pt x="13408" y="106836"/>
                    <a:pt x="7055" y="91376"/>
                  </a:cubicBezTo>
                  <a:cubicBezTo>
                    <a:pt x="1676" y="76772"/>
                    <a:pt x="-663" y="61228"/>
                    <a:pt x="162" y="45688"/>
                  </a:cubicBezTo>
                  <a:lnTo>
                    <a:pt x="162" y="40822"/>
                  </a:lnTo>
                </a:path>
              </a:pathLst>
            </a:custGeom>
            <a:solidFill>
              <a:srgbClr val="E9453F"/>
            </a:solidFill>
            <a:ln w="13433" cap="flat">
              <a:noFill/>
              <a:prstDash val="solid"/>
              <a:miter/>
            </a:ln>
          </p:spPr>
          <p:txBody>
            <a:bodyPr rtlCol="0" anchor="ctr"/>
            <a:lstStyle/>
            <a:p>
              <a:endParaRPr lang="en-GB" dirty="0"/>
            </a:p>
          </p:txBody>
        </p:sp>
      </p:grpSp>
      <p:sp>
        <p:nvSpPr>
          <p:cNvPr id="24" name="Freeform: Shape 23">
            <a:extLst>
              <a:ext uri="{FF2B5EF4-FFF2-40B4-BE49-F238E27FC236}">
                <a16:creationId xmlns:a16="http://schemas.microsoft.com/office/drawing/2014/main" id="{E4F43923-F2B0-46C2-8C9C-949902CE4D66}"/>
              </a:ext>
            </a:extLst>
          </p:cNvPr>
          <p:cNvSpPr/>
          <p:nvPr/>
        </p:nvSpPr>
        <p:spPr>
          <a:xfrm>
            <a:off x="3797031" y="-1"/>
            <a:ext cx="4522888" cy="5321031"/>
          </a:xfrm>
          <a:custGeom>
            <a:avLst/>
            <a:gdLst>
              <a:gd name="connsiteX0" fmla="*/ 973 w 229792"/>
              <a:gd name="connsiteY0" fmla="*/ 40552 h 270344"/>
              <a:gd name="connsiteX1" fmla="*/ 10434 w 229792"/>
              <a:gd name="connsiteY1" fmla="*/ 0 h 270344"/>
              <a:gd name="connsiteX2" fmla="*/ 74100 w 229792"/>
              <a:gd name="connsiteY2" fmla="*/ 0 h 270344"/>
              <a:gd name="connsiteX3" fmla="*/ 69504 w 229792"/>
              <a:gd name="connsiteY3" fmla="*/ 44607 h 270344"/>
              <a:gd name="connsiteX4" fmla="*/ 99242 w 229792"/>
              <a:gd name="connsiteY4" fmla="*/ 80022 h 270344"/>
              <a:gd name="connsiteX5" fmla="*/ 152095 w 229792"/>
              <a:gd name="connsiteY5" fmla="*/ 104353 h 270344"/>
              <a:gd name="connsiteX6" fmla="*/ 203460 w 229792"/>
              <a:gd name="connsiteY6" fmla="*/ 135172 h 270344"/>
              <a:gd name="connsiteX7" fmla="*/ 241444 w 229792"/>
              <a:gd name="connsiteY7" fmla="*/ 206949 h 270344"/>
              <a:gd name="connsiteX8" fmla="*/ 241444 w 229792"/>
              <a:gd name="connsiteY8" fmla="*/ 217627 h 270344"/>
              <a:gd name="connsiteX9" fmla="*/ 230224 w 229792"/>
              <a:gd name="connsiteY9" fmla="*/ 271696 h 270344"/>
              <a:gd name="connsiteX10" fmla="*/ 164666 w 229792"/>
              <a:gd name="connsiteY10" fmla="*/ 271696 h 270344"/>
              <a:gd name="connsiteX11" fmla="*/ 175344 w 229792"/>
              <a:gd name="connsiteY11" fmla="*/ 232091 h 270344"/>
              <a:gd name="connsiteX12" fmla="*/ 96269 w 229792"/>
              <a:gd name="connsiteY12" fmla="*/ 163694 h 270344"/>
              <a:gd name="connsiteX13" fmla="*/ 80724 w 229792"/>
              <a:gd name="connsiteY13" fmla="*/ 156665 h 270344"/>
              <a:gd name="connsiteX14" fmla="*/ 37199 w 229792"/>
              <a:gd name="connsiteY14" fmla="*/ 130306 h 270344"/>
              <a:gd name="connsiteX15" fmla="*/ 7055 w 229792"/>
              <a:gd name="connsiteY15" fmla="*/ 91376 h 270344"/>
              <a:gd name="connsiteX16" fmla="*/ 162 w 229792"/>
              <a:gd name="connsiteY16" fmla="*/ 45688 h 270344"/>
              <a:gd name="connsiteX17" fmla="*/ 162 w 229792"/>
              <a:gd name="connsiteY17" fmla="*/ 40822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792" h="270344">
                <a:moveTo>
                  <a:pt x="973" y="40552"/>
                </a:moveTo>
                <a:cubicBezTo>
                  <a:pt x="1676" y="26578"/>
                  <a:pt x="4879" y="12843"/>
                  <a:pt x="10434" y="0"/>
                </a:cubicBezTo>
                <a:lnTo>
                  <a:pt x="74100" y="0"/>
                </a:lnTo>
                <a:cubicBezTo>
                  <a:pt x="66734" y="13678"/>
                  <a:pt x="65085" y="29715"/>
                  <a:pt x="69504" y="44607"/>
                </a:cubicBezTo>
                <a:cubicBezTo>
                  <a:pt x="74939" y="59542"/>
                  <a:pt x="85468" y="72081"/>
                  <a:pt x="99242" y="80022"/>
                </a:cubicBezTo>
                <a:cubicBezTo>
                  <a:pt x="116301" y="89303"/>
                  <a:pt x="133954" y="97431"/>
                  <a:pt x="152095" y="104353"/>
                </a:cubicBezTo>
                <a:cubicBezTo>
                  <a:pt x="170573" y="112181"/>
                  <a:pt x="187862" y="122555"/>
                  <a:pt x="203460" y="135172"/>
                </a:cubicBezTo>
                <a:cubicBezTo>
                  <a:pt x="225466" y="152845"/>
                  <a:pt x="239214" y="178813"/>
                  <a:pt x="241444" y="206949"/>
                </a:cubicBezTo>
                <a:cubicBezTo>
                  <a:pt x="241444" y="210463"/>
                  <a:pt x="241444" y="213978"/>
                  <a:pt x="241444" y="217627"/>
                </a:cubicBezTo>
                <a:cubicBezTo>
                  <a:pt x="241971" y="236278"/>
                  <a:pt x="238132" y="254797"/>
                  <a:pt x="230224" y="271696"/>
                </a:cubicBezTo>
                <a:lnTo>
                  <a:pt x="164666" y="271696"/>
                </a:lnTo>
                <a:cubicBezTo>
                  <a:pt x="171911" y="259774"/>
                  <a:pt x="175615" y="246038"/>
                  <a:pt x="175344" y="232091"/>
                </a:cubicBezTo>
                <a:cubicBezTo>
                  <a:pt x="173047" y="197892"/>
                  <a:pt x="131278" y="179238"/>
                  <a:pt x="96269" y="163694"/>
                </a:cubicBezTo>
                <a:lnTo>
                  <a:pt x="80724" y="156665"/>
                </a:lnTo>
                <a:cubicBezTo>
                  <a:pt x="65125" y="149810"/>
                  <a:pt x="50500" y="140948"/>
                  <a:pt x="37199" y="130306"/>
                </a:cubicBezTo>
                <a:cubicBezTo>
                  <a:pt x="23817" y="120287"/>
                  <a:pt x="13408" y="106836"/>
                  <a:pt x="7055" y="91376"/>
                </a:cubicBezTo>
                <a:cubicBezTo>
                  <a:pt x="1676" y="76772"/>
                  <a:pt x="-663" y="61228"/>
                  <a:pt x="162" y="45688"/>
                </a:cubicBezTo>
                <a:lnTo>
                  <a:pt x="162" y="40822"/>
                </a:lnTo>
              </a:path>
            </a:pathLst>
          </a:custGeom>
          <a:solidFill>
            <a:schemeClr val="bg1">
              <a:alpha val="66000"/>
            </a:schemeClr>
          </a:solidFill>
          <a:ln w="13433" cap="flat">
            <a:noFill/>
            <a:prstDash val="solid"/>
            <a:miter/>
          </a:ln>
        </p:spPr>
        <p:txBody>
          <a:bodyPr rtlCol="0" anchor="ctr"/>
          <a:lstStyle/>
          <a:p>
            <a:endParaRPr lang="en-GB"/>
          </a:p>
        </p:txBody>
      </p:sp>
      <p:pic>
        <p:nvPicPr>
          <p:cNvPr id="2" name="Picture 1">
            <a:extLst>
              <a:ext uri="{FF2B5EF4-FFF2-40B4-BE49-F238E27FC236}">
                <a16:creationId xmlns:a16="http://schemas.microsoft.com/office/drawing/2014/main" id="{AE608A0A-613D-4838-B5AF-48EF332A9E1C}"/>
              </a:ext>
            </a:extLst>
          </p:cNvPr>
          <p:cNvPicPr>
            <a:picLocks noChangeAspect="1"/>
          </p:cNvPicPr>
          <p:nvPr/>
        </p:nvPicPr>
        <p:blipFill rotWithShape="1">
          <a:blip r:embed="rId4"/>
          <a:srcRect l="33163" t="11102" r="33946" b="6345"/>
          <a:stretch/>
        </p:blipFill>
        <p:spPr>
          <a:xfrm>
            <a:off x="374573" y="1097715"/>
            <a:ext cx="2739005" cy="3866921"/>
          </a:xfrm>
          <a:prstGeom prst="rect">
            <a:avLst/>
          </a:prstGeom>
        </p:spPr>
      </p:pic>
    </p:spTree>
    <p:extLst>
      <p:ext uri="{BB962C8B-B14F-4D97-AF65-F5344CB8AC3E}">
        <p14:creationId xmlns:p14="http://schemas.microsoft.com/office/powerpoint/2010/main" val="277859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904875" y="433886"/>
            <a:ext cx="10515600" cy="315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Montserrat"/>
              <a:buNone/>
            </a:pPr>
            <a:r>
              <a:rPr lang="en-US" sz="2800" dirty="0">
                <a:sym typeface="Montserrat Medium"/>
              </a:rPr>
              <a:t>THIS IS DELIVERED BY SIX KEY THEMES</a:t>
            </a:r>
          </a:p>
        </p:txBody>
      </p:sp>
      <p:pic>
        <p:nvPicPr>
          <p:cNvPr id="4" name="Picture 3" descr="Timeline&#10;&#10;Description automatically generated">
            <a:extLst>
              <a:ext uri="{FF2B5EF4-FFF2-40B4-BE49-F238E27FC236}">
                <a16:creationId xmlns:a16="http://schemas.microsoft.com/office/drawing/2014/main" id="{CDF70BF2-9B2A-4EAD-8870-A3C3B36B6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1" y="1153370"/>
            <a:ext cx="8773593" cy="5612143"/>
          </a:xfrm>
          <a:prstGeom prst="rect">
            <a:avLst/>
          </a:prstGeom>
        </p:spPr>
      </p:pic>
      <p:pic>
        <p:nvPicPr>
          <p:cNvPr id="5" name="Picture 4">
            <a:extLst>
              <a:ext uri="{FF2B5EF4-FFF2-40B4-BE49-F238E27FC236}">
                <a16:creationId xmlns:a16="http://schemas.microsoft.com/office/drawing/2014/main" id="{006D2D3A-43DB-4F8D-A6D0-62362B57A30D}"/>
              </a:ext>
            </a:extLst>
          </p:cNvPr>
          <p:cNvPicPr>
            <a:picLocks noChangeAspect="1"/>
          </p:cNvPicPr>
          <p:nvPr/>
        </p:nvPicPr>
        <p:blipFill>
          <a:blip r:embed="rId4"/>
          <a:stretch>
            <a:fillRect/>
          </a:stretch>
        </p:blipFill>
        <p:spPr>
          <a:xfrm>
            <a:off x="10306639" y="1153369"/>
            <a:ext cx="1484721" cy="5523655"/>
          </a:xfrm>
          <a:prstGeom prst="rect">
            <a:avLst/>
          </a:prstGeom>
        </p:spPr>
      </p:pic>
      <p:sp>
        <p:nvSpPr>
          <p:cNvPr id="2" name="Rectangle 1">
            <a:extLst>
              <a:ext uri="{FF2B5EF4-FFF2-40B4-BE49-F238E27FC236}">
                <a16:creationId xmlns:a16="http://schemas.microsoft.com/office/drawing/2014/main" id="{F35EC56E-56F8-4B42-9F7B-4FD2E7831A56}"/>
              </a:ext>
            </a:extLst>
          </p:cNvPr>
          <p:cNvSpPr/>
          <p:nvPr/>
        </p:nvSpPr>
        <p:spPr>
          <a:xfrm>
            <a:off x="1079831" y="1540287"/>
            <a:ext cx="4267200" cy="17553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602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838199" y="214890"/>
            <a:ext cx="10515599" cy="932688"/>
          </a:xfrm>
          <a:prstGeom prst="rect">
            <a:avLst/>
          </a:prstGeom>
        </p:spPr>
        <p:txBody>
          <a:bodyPr spcFirstLastPara="1" vert="horz" lIns="91440" tIns="45720" rIns="91440" bIns="45720" rtlCol="0" anchor="b" anchorCtr="0">
            <a:normAutofit/>
          </a:bodyPr>
          <a:lstStyle/>
          <a:p>
            <a:pPr marL="0" lvl="0" indent="0">
              <a:spcAft>
                <a:spcPts val="0"/>
              </a:spcAft>
              <a:buClr>
                <a:schemeClr val="lt1"/>
              </a:buClr>
              <a:buSzPts val="3600"/>
            </a:pPr>
            <a:r>
              <a:rPr lang="en-US" sz="2800" dirty="0">
                <a:solidFill>
                  <a:schemeClr val="tx1"/>
                </a:solidFill>
                <a:sym typeface="Montserrat Medium"/>
              </a:rPr>
              <a:t>INCREASING CYCLING AND WALKING</a:t>
            </a:r>
            <a:endParaRPr lang="en-US" sz="2800" kern="1200" dirty="0">
              <a:solidFill>
                <a:schemeClr val="tx1"/>
              </a:solidFill>
              <a:sym typeface="Montserrat Medium"/>
            </a:endParaRPr>
          </a:p>
        </p:txBody>
      </p:sp>
      <p:pic>
        <p:nvPicPr>
          <p:cNvPr id="2" name="Picture 1">
            <a:extLst>
              <a:ext uri="{FF2B5EF4-FFF2-40B4-BE49-F238E27FC236}">
                <a16:creationId xmlns:a16="http://schemas.microsoft.com/office/drawing/2014/main" id="{DC57A75B-A3E6-480D-A6C9-25E728B28D12}"/>
              </a:ext>
            </a:extLst>
          </p:cNvPr>
          <p:cNvPicPr>
            <a:picLocks noChangeAspect="1"/>
          </p:cNvPicPr>
          <p:nvPr/>
        </p:nvPicPr>
        <p:blipFill>
          <a:blip r:embed="rId3"/>
          <a:stretch>
            <a:fillRect/>
          </a:stretch>
        </p:blipFill>
        <p:spPr>
          <a:xfrm>
            <a:off x="949375" y="1306063"/>
            <a:ext cx="6422976" cy="3302208"/>
          </a:xfrm>
          <a:prstGeom prst="rect">
            <a:avLst/>
          </a:prstGeom>
        </p:spPr>
      </p:pic>
      <p:pic>
        <p:nvPicPr>
          <p:cNvPr id="3" name="Picture 2">
            <a:extLst>
              <a:ext uri="{FF2B5EF4-FFF2-40B4-BE49-F238E27FC236}">
                <a16:creationId xmlns:a16="http://schemas.microsoft.com/office/drawing/2014/main" id="{DADA51F1-E81F-4617-A016-A846A4B9E38F}"/>
              </a:ext>
            </a:extLst>
          </p:cNvPr>
          <p:cNvPicPr>
            <a:picLocks noChangeAspect="1"/>
          </p:cNvPicPr>
          <p:nvPr/>
        </p:nvPicPr>
        <p:blipFill>
          <a:blip r:embed="rId4"/>
          <a:stretch>
            <a:fillRect/>
          </a:stretch>
        </p:blipFill>
        <p:spPr>
          <a:xfrm>
            <a:off x="7524849" y="3245054"/>
            <a:ext cx="4430796" cy="2805242"/>
          </a:xfrm>
          <a:prstGeom prst="rect">
            <a:avLst/>
          </a:prstGeom>
        </p:spPr>
      </p:pic>
      <p:sp>
        <p:nvSpPr>
          <p:cNvPr id="9" name="Rectangle 8">
            <a:extLst>
              <a:ext uri="{FF2B5EF4-FFF2-40B4-BE49-F238E27FC236}">
                <a16:creationId xmlns:a16="http://schemas.microsoft.com/office/drawing/2014/main" id="{B3B96326-F3B4-4650-9DF0-917BD55BCA53}"/>
              </a:ext>
            </a:extLst>
          </p:cNvPr>
          <p:cNvSpPr/>
          <p:nvPr/>
        </p:nvSpPr>
        <p:spPr>
          <a:xfrm>
            <a:off x="7467926" y="1414394"/>
            <a:ext cx="4505226" cy="2123658"/>
          </a:xfrm>
          <a:prstGeom prst="rect">
            <a:avLst/>
          </a:prstGeom>
        </p:spPr>
        <p:txBody>
          <a:bodyPr wrap="square">
            <a:spAutoFit/>
          </a:bodyPr>
          <a:lstStyle/>
          <a:p>
            <a:r>
              <a:rPr lang="en-GB" sz="1200" dirty="0">
                <a:latin typeface="Montserrat" panose="00000500000000000000" pitchFamily="2" charset="0"/>
              </a:rPr>
              <a:t>Gear Change programme – target of half of all journeys in towns and cities to be by walking or cycling by 2030</a:t>
            </a:r>
          </a:p>
          <a:p>
            <a:endParaRPr lang="en-GB" sz="1200" dirty="0">
              <a:latin typeface="Montserrat" panose="00000500000000000000" pitchFamily="2" charset="0"/>
            </a:endParaRPr>
          </a:p>
          <a:p>
            <a:r>
              <a:rPr lang="en-GB" sz="1200" dirty="0">
                <a:latin typeface="Montserrat" panose="00000500000000000000" pitchFamily="2" charset="0"/>
              </a:rPr>
              <a:t>A zero emission transport city</a:t>
            </a:r>
          </a:p>
          <a:p>
            <a:r>
              <a:rPr lang="en-GB" sz="1200" dirty="0">
                <a:latin typeface="Montserrat" panose="00000500000000000000" pitchFamily="2" charset="0"/>
              </a:rPr>
              <a:t>Low Traffic Neighbourhoods</a:t>
            </a:r>
          </a:p>
          <a:p>
            <a:endParaRPr lang="en-GB" sz="1200" dirty="0">
              <a:latin typeface="Montserrat" panose="00000500000000000000" pitchFamily="2" charset="0"/>
            </a:endParaRPr>
          </a:p>
          <a:p>
            <a:r>
              <a:rPr lang="en-GB" sz="1200" dirty="0">
                <a:latin typeface="Montserrat" panose="00000500000000000000" pitchFamily="2" charset="0"/>
              </a:rPr>
              <a:t>Stronger encouragement for LA’s to apply LTN120 – possibly a mandatory requirement for </a:t>
            </a:r>
            <a:r>
              <a:rPr lang="en-GB" sz="1200" dirty="0" err="1">
                <a:latin typeface="Montserrat" panose="00000500000000000000" pitchFamily="2" charset="0"/>
              </a:rPr>
              <a:t>DfT</a:t>
            </a:r>
            <a:r>
              <a:rPr lang="en-GB" sz="1200" dirty="0">
                <a:latin typeface="Montserrat" panose="00000500000000000000" pitchFamily="2" charset="0"/>
              </a:rPr>
              <a:t> funding for cycling.</a:t>
            </a:r>
          </a:p>
          <a:p>
            <a:endParaRPr lang="en-GB" sz="1200" dirty="0">
              <a:latin typeface="Montserrat" panose="00000500000000000000" pitchFamily="2" charset="0"/>
            </a:endParaRPr>
          </a:p>
          <a:p>
            <a:endParaRPr lang="en-GB" sz="1200" dirty="0">
              <a:latin typeface="Montserrat" panose="00000500000000000000" pitchFamily="2" charset="0"/>
            </a:endParaRPr>
          </a:p>
        </p:txBody>
      </p:sp>
    </p:spTree>
    <p:extLst>
      <p:ext uri="{BB962C8B-B14F-4D97-AF65-F5344CB8AC3E}">
        <p14:creationId xmlns:p14="http://schemas.microsoft.com/office/powerpoint/2010/main" val="162983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933449" y="176790"/>
            <a:ext cx="10515599" cy="932688"/>
          </a:xfrm>
          <a:prstGeom prst="rect">
            <a:avLst/>
          </a:prstGeom>
        </p:spPr>
        <p:txBody>
          <a:bodyPr spcFirstLastPara="1" vert="horz" lIns="91440" tIns="45720" rIns="91440" bIns="45720" rtlCol="0" anchor="b" anchorCtr="0">
            <a:normAutofit/>
          </a:bodyPr>
          <a:lstStyle/>
          <a:p>
            <a:pPr marL="0" lvl="0" indent="0">
              <a:spcAft>
                <a:spcPts val="0"/>
              </a:spcAft>
              <a:buClr>
                <a:schemeClr val="lt1"/>
              </a:buClr>
              <a:buSzPts val="3600"/>
            </a:pPr>
            <a:r>
              <a:rPr lang="en-US" sz="2800" kern="1200" dirty="0">
                <a:solidFill>
                  <a:schemeClr val="tx1"/>
                </a:solidFill>
                <a:sym typeface="Montserrat Medium"/>
              </a:rPr>
              <a:t>BUS BACK BETTER</a:t>
            </a:r>
          </a:p>
        </p:txBody>
      </p:sp>
      <p:sp>
        <p:nvSpPr>
          <p:cNvPr id="8" name="Rectangle 7">
            <a:extLst>
              <a:ext uri="{FF2B5EF4-FFF2-40B4-BE49-F238E27FC236}">
                <a16:creationId xmlns:a16="http://schemas.microsoft.com/office/drawing/2014/main" id="{110D0ECD-30F8-4259-A9AE-DB9DFE9927F5}"/>
              </a:ext>
            </a:extLst>
          </p:cNvPr>
          <p:cNvSpPr/>
          <p:nvPr/>
        </p:nvSpPr>
        <p:spPr>
          <a:xfrm>
            <a:off x="933449" y="1363212"/>
            <a:ext cx="4505226" cy="1938992"/>
          </a:xfrm>
          <a:prstGeom prst="rect">
            <a:avLst/>
          </a:prstGeom>
        </p:spPr>
        <p:txBody>
          <a:bodyPr wrap="square">
            <a:spAutoFit/>
          </a:bodyPr>
          <a:lstStyle/>
          <a:p>
            <a:r>
              <a:rPr lang="en-GB" sz="1200" dirty="0">
                <a:latin typeface="Montserrat" panose="00000500000000000000" pitchFamily="2" charset="0"/>
              </a:rPr>
              <a:t>National Bus Strategy</a:t>
            </a:r>
          </a:p>
          <a:p>
            <a:r>
              <a:rPr lang="en-GB" sz="1200" dirty="0">
                <a:latin typeface="Montserrat" panose="00000500000000000000" pitchFamily="2" charset="0"/>
              </a:rPr>
              <a:t>Bus Service Improvement Plans due by October 2021</a:t>
            </a:r>
          </a:p>
          <a:p>
            <a:endParaRPr lang="en-GB" sz="1200" dirty="0">
              <a:latin typeface="Montserrat" panose="00000500000000000000" pitchFamily="2" charset="0"/>
            </a:endParaRPr>
          </a:p>
          <a:p>
            <a:r>
              <a:rPr lang="en-GB" sz="1200" dirty="0">
                <a:latin typeface="Montserrat" panose="00000500000000000000" pitchFamily="2" charset="0"/>
              </a:rPr>
              <a:t>Focus on more than just green fleets</a:t>
            </a:r>
          </a:p>
          <a:p>
            <a:endParaRPr lang="en-GB" sz="1200" dirty="0">
              <a:latin typeface="Montserrat" panose="00000500000000000000" pitchFamily="2" charset="0"/>
            </a:endParaRPr>
          </a:p>
          <a:p>
            <a:r>
              <a:rPr lang="en-GB" sz="1200" dirty="0">
                <a:latin typeface="Montserrat" panose="00000500000000000000" pitchFamily="2" charset="0"/>
              </a:rPr>
              <a:t>Increase in BSOG green incentive for zero emission buses to 22p / km</a:t>
            </a:r>
          </a:p>
          <a:p>
            <a:endParaRPr lang="en-GB" sz="1200" dirty="0">
              <a:latin typeface="Montserrat" panose="00000500000000000000" pitchFamily="2" charset="0"/>
            </a:endParaRPr>
          </a:p>
          <a:p>
            <a:endParaRPr lang="en-GB" sz="1200" dirty="0">
              <a:latin typeface="Montserrat" panose="00000500000000000000" pitchFamily="2" charset="0"/>
            </a:endParaRPr>
          </a:p>
          <a:p>
            <a:endParaRPr lang="en-GB" sz="1200" dirty="0">
              <a:latin typeface="Montserrat" panose="00000500000000000000" pitchFamily="2" charset="0"/>
            </a:endParaRPr>
          </a:p>
        </p:txBody>
      </p:sp>
      <p:pic>
        <p:nvPicPr>
          <p:cNvPr id="4" name="Picture 3">
            <a:extLst>
              <a:ext uri="{FF2B5EF4-FFF2-40B4-BE49-F238E27FC236}">
                <a16:creationId xmlns:a16="http://schemas.microsoft.com/office/drawing/2014/main" id="{EB5C48B0-9CDA-4ED9-9AE7-561C3268C6D8}"/>
              </a:ext>
            </a:extLst>
          </p:cNvPr>
          <p:cNvPicPr>
            <a:picLocks noChangeAspect="1"/>
          </p:cNvPicPr>
          <p:nvPr/>
        </p:nvPicPr>
        <p:blipFill>
          <a:blip r:embed="rId3"/>
          <a:stretch>
            <a:fillRect/>
          </a:stretch>
        </p:blipFill>
        <p:spPr>
          <a:xfrm>
            <a:off x="6410324" y="1827979"/>
            <a:ext cx="5038723" cy="3792472"/>
          </a:xfrm>
          <a:prstGeom prst="rect">
            <a:avLst/>
          </a:prstGeom>
        </p:spPr>
      </p:pic>
      <p:pic>
        <p:nvPicPr>
          <p:cNvPr id="10" name="Picture 9">
            <a:extLst>
              <a:ext uri="{FF2B5EF4-FFF2-40B4-BE49-F238E27FC236}">
                <a16:creationId xmlns:a16="http://schemas.microsoft.com/office/drawing/2014/main" id="{3879BB1F-62E2-47D1-8579-2B98EBDB3348}"/>
              </a:ext>
            </a:extLst>
          </p:cNvPr>
          <p:cNvPicPr/>
          <p:nvPr/>
        </p:nvPicPr>
        <p:blipFill rotWithShape="1">
          <a:blip r:embed="rId4"/>
          <a:srcRect l="9986" t="24157" r="63343" b="15842"/>
          <a:stretch/>
        </p:blipFill>
        <p:spPr bwMode="auto">
          <a:xfrm>
            <a:off x="1028699" y="2951613"/>
            <a:ext cx="4752977" cy="30586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626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933449" y="176790"/>
            <a:ext cx="10515599" cy="932688"/>
          </a:xfrm>
          <a:prstGeom prst="rect">
            <a:avLst/>
          </a:prstGeom>
        </p:spPr>
        <p:txBody>
          <a:bodyPr spcFirstLastPara="1" vert="horz" lIns="91440" tIns="45720" rIns="91440" bIns="45720" rtlCol="0" anchor="b" anchorCtr="0">
            <a:normAutofit/>
          </a:bodyPr>
          <a:lstStyle/>
          <a:p>
            <a:pPr marL="0" lvl="0" indent="0">
              <a:spcAft>
                <a:spcPts val="0"/>
              </a:spcAft>
              <a:buClr>
                <a:schemeClr val="lt1"/>
              </a:buClr>
              <a:buSzPts val="3600"/>
            </a:pPr>
            <a:r>
              <a:rPr lang="en-US" sz="2800" dirty="0">
                <a:solidFill>
                  <a:schemeClr val="tx1"/>
                </a:solidFill>
                <a:sym typeface="Montserrat Medium"/>
              </a:rPr>
              <a:t>OTHER AREAS </a:t>
            </a:r>
            <a:endParaRPr lang="en-US" sz="2800" kern="1200" dirty="0">
              <a:solidFill>
                <a:schemeClr val="tx1"/>
              </a:solidFill>
              <a:sym typeface="Montserrat Medium"/>
            </a:endParaRPr>
          </a:p>
        </p:txBody>
      </p:sp>
      <p:pic>
        <p:nvPicPr>
          <p:cNvPr id="2" name="Picture 1">
            <a:extLst>
              <a:ext uri="{FF2B5EF4-FFF2-40B4-BE49-F238E27FC236}">
                <a16:creationId xmlns:a16="http://schemas.microsoft.com/office/drawing/2014/main" id="{02F6E123-D6DA-4BCF-B81D-122C269E802A}"/>
              </a:ext>
            </a:extLst>
          </p:cNvPr>
          <p:cNvPicPr>
            <a:picLocks noChangeAspect="1"/>
          </p:cNvPicPr>
          <p:nvPr/>
        </p:nvPicPr>
        <p:blipFill>
          <a:blip r:embed="rId3"/>
          <a:stretch>
            <a:fillRect/>
          </a:stretch>
        </p:blipFill>
        <p:spPr>
          <a:xfrm>
            <a:off x="1060602" y="1235760"/>
            <a:ext cx="6977930" cy="5460989"/>
          </a:xfrm>
          <a:prstGeom prst="rect">
            <a:avLst/>
          </a:prstGeom>
        </p:spPr>
      </p:pic>
      <p:pic>
        <p:nvPicPr>
          <p:cNvPr id="3" name="Picture 2">
            <a:extLst>
              <a:ext uri="{FF2B5EF4-FFF2-40B4-BE49-F238E27FC236}">
                <a16:creationId xmlns:a16="http://schemas.microsoft.com/office/drawing/2014/main" id="{F8CDBD09-3DDE-4DE0-9D18-00032F32C89E}"/>
              </a:ext>
            </a:extLst>
          </p:cNvPr>
          <p:cNvPicPr>
            <a:picLocks noChangeAspect="1"/>
          </p:cNvPicPr>
          <p:nvPr/>
        </p:nvPicPr>
        <p:blipFill>
          <a:blip r:embed="rId4"/>
          <a:stretch>
            <a:fillRect/>
          </a:stretch>
        </p:blipFill>
        <p:spPr>
          <a:xfrm>
            <a:off x="7042245" y="2218010"/>
            <a:ext cx="4836478" cy="686780"/>
          </a:xfrm>
          <a:prstGeom prst="rect">
            <a:avLst/>
          </a:prstGeom>
        </p:spPr>
      </p:pic>
      <p:pic>
        <p:nvPicPr>
          <p:cNvPr id="5" name="Picture 4">
            <a:extLst>
              <a:ext uri="{FF2B5EF4-FFF2-40B4-BE49-F238E27FC236}">
                <a16:creationId xmlns:a16="http://schemas.microsoft.com/office/drawing/2014/main" id="{3A0DC923-1861-4F6C-BDA5-51C575E9EDA8}"/>
              </a:ext>
            </a:extLst>
          </p:cNvPr>
          <p:cNvPicPr>
            <a:picLocks noChangeAspect="1"/>
          </p:cNvPicPr>
          <p:nvPr/>
        </p:nvPicPr>
        <p:blipFill>
          <a:blip r:embed="rId5"/>
          <a:stretch>
            <a:fillRect/>
          </a:stretch>
        </p:blipFill>
        <p:spPr>
          <a:xfrm>
            <a:off x="7042245" y="3031072"/>
            <a:ext cx="4836478" cy="825503"/>
          </a:xfrm>
          <a:prstGeom prst="rect">
            <a:avLst/>
          </a:prstGeom>
        </p:spPr>
      </p:pic>
      <p:pic>
        <p:nvPicPr>
          <p:cNvPr id="6" name="Picture 5">
            <a:extLst>
              <a:ext uri="{FF2B5EF4-FFF2-40B4-BE49-F238E27FC236}">
                <a16:creationId xmlns:a16="http://schemas.microsoft.com/office/drawing/2014/main" id="{E9199E4C-E781-4DA8-BCE3-2700E5EB7FE2}"/>
              </a:ext>
            </a:extLst>
          </p:cNvPr>
          <p:cNvPicPr>
            <a:picLocks noChangeAspect="1"/>
          </p:cNvPicPr>
          <p:nvPr/>
        </p:nvPicPr>
        <p:blipFill>
          <a:blip r:embed="rId6"/>
          <a:stretch>
            <a:fillRect/>
          </a:stretch>
        </p:blipFill>
        <p:spPr>
          <a:xfrm>
            <a:off x="7042245" y="3982857"/>
            <a:ext cx="4836478" cy="1052248"/>
          </a:xfrm>
          <a:prstGeom prst="rect">
            <a:avLst/>
          </a:prstGeom>
        </p:spPr>
      </p:pic>
    </p:spTree>
    <p:extLst>
      <p:ext uri="{BB962C8B-B14F-4D97-AF65-F5344CB8AC3E}">
        <p14:creationId xmlns:p14="http://schemas.microsoft.com/office/powerpoint/2010/main" val="61895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1"/>
        <p:cNvGrpSpPr/>
        <p:nvPr/>
      </p:nvGrpSpPr>
      <p:grpSpPr>
        <a:xfrm>
          <a:off x="0" y="0"/>
          <a:ext cx="0" cy="0"/>
          <a:chOff x="0" y="0"/>
          <a:chExt cx="0" cy="0"/>
        </a:xfrm>
      </p:grpSpPr>
      <p:sp>
        <p:nvSpPr>
          <p:cNvPr id="19" name="Freeform: Shape 18">
            <a:extLst>
              <a:ext uri="{FF2B5EF4-FFF2-40B4-BE49-F238E27FC236}">
                <a16:creationId xmlns:a16="http://schemas.microsoft.com/office/drawing/2014/main" id="{3F06ED64-93B9-4446-B89C-0F9A9AE1BBB2}"/>
              </a:ext>
            </a:extLst>
          </p:cNvPr>
          <p:cNvSpPr/>
          <p:nvPr/>
        </p:nvSpPr>
        <p:spPr>
          <a:xfrm>
            <a:off x="7565721" y="275573"/>
            <a:ext cx="4358689" cy="6125226"/>
          </a:xfrm>
          <a:custGeom>
            <a:avLst/>
            <a:gdLst>
              <a:gd name="connsiteX0" fmla="*/ 973 w 229792"/>
              <a:gd name="connsiteY0" fmla="*/ 40552 h 270344"/>
              <a:gd name="connsiteX1" fmla="*/ 10434 w 229792"/>
              <a:gd name="connsiteY1" fmla="*/ 0 h 270344"/>
              <a:gd name="connsiteX2" fmla="*/ 74100 w 229792"/>
              <a:gd name="connsiteY2" fmla="*/ 0 h 270344"/>
              <a:gd name="connsiteX3" fmla="*/ 69504 w 229792"/>
              <a:gd name="connsiteY3" fmla="*/ 44607 h 270344"/>
              <a:gd name="connsiteX4" fmla="*/ 99242 w 229792"/>
              <a:gd name="connsiteY4" fmla="*/ 80022 h 270344"/>
              <a:gd name="connsiteX5" fmla="*/ 152095 w 229792"/>
              <a:gd name="connsiteY5" fmla="*/ 104353 h 270344"/>
              <a:gd name="connsiteX6" fmla="*/ 203460 w 229792"/>
              <a:gd name="connsiteY6" fmla="*/ 135172 h 270344"/>
              <a:gd name="connsiteX7" fmla="*/ 241444 w 229792"/>
              <a:gd name="connsiteY7" fmla="*/ 206949 h 270344"/>
              <a:gd name="connsiteX8" fmla="*/ 241444 w 229792"/>
              <a:gd name="connsiteY8" fmla="*/ 217627 h 270344"/>
              <a:gd name="connsiteX9" fmla="*/ 230224 w 229792"/>
              <a:gd name="connsiteY9" fmla="*/ 271696 h 270344"/>
              <a:gd name="connsiteX10" fmla="*/ 164666 w 229792"/>
              <a:gd name="connsiteY10" fmla="*/ 271696 h 270344"/>
              <a:gd name="connsiteX11" fmla="*/ 175344 w 229792"/>
              <a:gd name="connsiteY11" fmla="*/ 232091 h 270344"/>
              <a:gd name="connsiteX12" fmla="*/ 96269 w 229792"/>
              <a:gd name="connsiteY12" fmla="*/ 163694 h 270344"/>
              <a:gd name="connsiteX13" fmla="*/ 80724 w 229792"/>
              <a:gd name="connsiteY13" fmla="*/ 156665 h 270344"/>
              <a:gd name="connsiteX14" fmla="*/ 37199 w 229792"/>
              <a:gd name="connsiteY14" fmla="*/ 130306 h 270344"/>
              <a:gd name="connsiteX15" fmla="*/ 7055 w 229792"/>
              <a:gd name="connsiteY15" fmla="*/ 91376 h 270344"/>
              <a:gd name="connsiteX16" fmla="*/ 162 w 229792"/>
              <a:gd name="connsiteY16" fmla="*/ 45688 h 270344"/>
              <a:gd name="connsiteX17" fmla="*/ 162 w 229792"/>
              <a:gd name="connsiteY17" fmla="*/ 40822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792" h="270344">
                <a:moveTo>
                  <a:pt x="973" y="40552"/>
                </a:moveTo>
                <a:cubicBezTo>
                  <a:pt x="1676" y="26578"/>
                  <a:pt x="4879" y="12843"/>
                  <a:pt x="10434" y="0"/>
                </a:cubicBezTo>
                <a:lnTo>
                  <a:pt x="74100" y="0"/>
                </a:lnTo>
                <a:cubicBezTo>
                  <a:pt x="66734" y="13678"/>
                  <a:pt x="65085" y="29715"/>
                  <a:pt x="69504" y="44607"/>
                </a:cubicBezTo>
                <a:cubicBezTo>
                  <a:pt x="74939" y="59542"/>
                  <a:pt x="85468" y="72081"/>
                  <a:pt x="99242" y="80022"/>
                </a:cubicBezTo>
                <a:cubicBezTo>
                  <a:pt x="116301" y="89303"/>
                  <a:pt x="133954" y="97431"/>
                  <a:pt x="152095" y="104353"/>
                </a:cubicBezTo>
                <a:cubicBezTo>
                  <a:pt x="170573" y="112181"/>
                  <a:pt x="187862" y="122555"/>
                  <a:pt x="203460" y="135172"/>
                </a:cubicBezTo>
                <a:cubicBezTo>
                  <a:pt x="225466" y="152845"/>
                  <a:pt x="239214" y="178813"/>
                  <a:pt x="241444" y="206949"/>
                </a:cubicBezTo>
                <a:cubicBezTo>
                  <a:pt x="241444" y="210463"/>
                  <a:pt x="241444" y="213978"/>
                  <a:pt x="241444" y="217627"/>
                </a:cubicBezTo>
                <a:cubicBezTo>
                  <a:pt x="241971" y="236278"/>
                  <a:pt x="238132" y="254797"/>
                  <a:pt x="230224" y="271696"/>
                </a:cubicBezTo>
                <a:lnTo>
                  <a:pt x="164666" y="271696"/>
                </a:lnTo>
                <a:cubicBezTo>
                  <a:pt x="171911" y="259774"/>
                  <a:pt x="175615" y="246038"/>
                  <a:pt x="175344" y="232091"/>
                </a:cubicBezTo>
                <a:cubicBezTo>
                  <a:pt x="173047" y="197892"/>
                  <a:pt x="131278" y="179238"/>
                  <a:pt x="96269" y="163694"/>
                </a:cubicBezTo>
                <a:lnTo>
                  <a:pt x="80724" y="156665"/>
                </a:lnTo>
                <a:cubicBezTo>
                  <a:pt x="65125" y="149810"/>
                  <a:pt x="50500" y="140948"/>
                  <a:pt x="37199" y="130306"/>
                </a:cubicBezTo>
                <a:cubicBezTo>
                  <a:pt x="23817" y="120287"/>
                  <a:pt x="13408" y="106836"/>
                  <a:pt x="7055" y="91376"/>
                </a:cubicBezTo>
                <a:cubicBezTo>
                  <a:pt x="1676" y="76772"/>
                  <a:pt x="-663" y="61228"/>
                  <a:pt x="162" y="45688"/>
                </a:cubicBezTo>
                <a:lnTo>
                  <a:pt x="162" y="40822"/>
                </a:lnTo>
              </a:path>
            </a:pathLst>
          </a:custGeom>
          <a:blipFill dpi="0" rotWithShape="1">
            <a:blip r:embed="rId3"/>
            <a:srcRect/>
            <a:tile tx="0" ty="-387350" sx="40000" sy="40000" flip="none" algn="tl"/>
          </a:blipFill>
          <a:ln w="13433" cap="flat">
            <a:noFill/>
            <a:prstDash val="solid"/>
            <a:miter/>
          </a:ln>
        </p:spPr>
        <p:txBody>
          <a:bodyPr rtlCol="0" anchor="ctr"/>
          <a:lstStyle/>
          <a:p>
            <a:endParaRPr lang="en-GB"/>
          </a:p>
        </p:txBody>
      </p:sp>
      <p:sp>
        <p:nvSpPr>
          <p:cNvPr id="2" name="Rectangle 1">
            <a:extLst>
              <a:ext uri="{FF2B5EF4-FFF2-40B4-BE49-F238E27FC236}">
                <a16:creationId xmlns:a16="http://schemas.microsoft.com/office/drawing/2014/main" id="{3317AF54-F977-4AC0-8F85-8A349B4E41F3}"/>
              </a:ext>
            </a:extLst>
          </p:cNvPr>
          <p:cNvSpPr/>
          <p:nvPr/>
        </p:nvSpPr>
        <p:spPr>
          <a:xfrm>
            <a:off x="1190199" y="474345"/>
            <a:ext cx="7615598" cy="6063198"/>
          </a:xfrm>
          <a:prstGeom prst="rect">
            <a:avLst/>
          </a:prstGeom>
        </p:spPr>
        <p:txBody>
          <a:bodyPr wrap="square">
            <a:spAutoFit/>
          </a:bodyPr>
          <a:lstStyle/>
          <a:p>
            <a:pPr algn="ctr"/>
            <a:r>
              <a:rPr lang="en-GB" sz="3200" b="1" dirty="0">
                <a:solidFill>
                  <a:srgbClr val="FF0000"/>
                </a:solidFill>
                <a:latin typeface="Arial" panose="020B0604020202020204" pitchFamily="34" charset="0"/>
                <a:cs typeface="Arial" panose="020B0604020202020204" pitchFamily="34" charset="0"/>
              </a:rPr>
              <a:t>In Summary the TDP</a:t>
            </a:r>
          </a:p>
          <a:p>
            <a:pPr algn="ctr"/>
            <a:endParaRPr lang="en-GB" sz="3200" b="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Is to be welcomed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Although it will be challenging to deliver</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Does it go far enough?</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Will it be adequately funded?</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How will the behaviour changes needed to make it happen come about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And finally The PACTS REWP will continue to carefully monitor the delivery of the TDP to ensure road safety remains paramount in any adaptation of the highway </a:t>
            </a:r>
            <a:r>
              <a:rPr lang="en-GB" sz="2000">
                <a:latin typeface="Arial" panose="020B0604020202020204" pitchFamily="34" charset="0"/>
                <a:cs typeface="Arial" panose="020B0604020202020204" pitchFamily="34" charset="0"/>
              </a:rPr>
              <a:t>infrastructure needed to </a:t>
            </a:r>
            <a:r>
              <a:rPr lang="en-GB" sz="2000" dirty="0">
                <a:latin typeface="Arial" panose="020B0604020202020204" pitchFamily="34" charset="0"/>
                <a:cs typeface="Arial" panose="020B0604020202020204" pitchFamily="34" charset="0"/>
              </a:rPr>
              <a:t>support the TDP</a:t>
            </a:r>
          </a:p>
          <a:p>
            <a:r>
              <a:rPr lang="en-GB" sz="2400" dirty="0">
                <a:latin typeface="Arial" panose="020B0604020202020204" pitchFamily="34" charset="0"/>
                <a:cs typeface="Arial" panose="020B060402020202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838200" y="176711"/>
            <a:ext cx="10515600" cy="315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Montserrat"/>
              <a:buNone/>
            </a:pPr>
            <a:r>
              <a:rPr lang="en-US" sz="2800" dirty="0">
                <a:sym typeface="Montserrat Medium"/>
              </a:rPr>
              <a:t>CARBON EMISSIONS FROM TRANSPORT ARE LITTLE CHANGED SINCE 1990</a:t>
            </a:r>
          </a:p>
        </p:txBody>
      </p:sp>
      <p:pic>
        <p:nvPicPr>
          <p:cNvPr id="2" name="Picture 1">
            <a:extLst>
              <a:ext uri="{FF2B5EF4-FFF2-40B4-BE49-F238E27FC236}">
                <a16:creationId xmlns:a16="http://schemas.microsoft.com/office/drawing/2014/main" id="{70625EBD-3108-492E-A731-00D5F1A2B968}"/>
              </a:ext>
            </a:extLst>
          </p:cNvPr>
          <p:cNvPicPr>
            <a:picLocks noChangeAspect="1"/>
          </p:cNvPicPr>
          <p:nvPr/>
        </p:nvPicPr>
        <p:blipFill rotWithShape="1">
          <a:blip r:embed="rId3"/>
          <a:srcRect r="44778"/>
          <a:stretch/>
        </p:blipFill>
        <p:spPr>
          <a:xfrm>
            <a:off x="1147532" y="1584673"/>
            <a:ext cx="3737289" cy="4443147"/>
          </a:xfrm>
          <a:prstGeom prst="rect">
            <a:avLst/>
          </a:prstGeom>
        </p:spPr>
      </p:pic>
      <p:pic>
        <p:nvPicPr>
          <p:cNvPr id="3" name="Picture 2">
            <a:extLst>
              <a:ext uri="{FF2B5EF4-FFF2-40B4-BE49-F238E27FC236}">
                <a16:creationId xmlns:a16="http://schemas.microsoft.com/office/drawing/2014/main" id="{99EEC348-5A33-4A56-90DB-B6C55354C626}"/>
              </a:ext>
            </a:extLst>
          </p:cNvPr>
          <p:cNvPicPr>
            <a:picLocks noChangeAspect="1"/>
          </p:cNvPicPr>
          <p:nvPr/>
        </p:nvPicPr>
        <p:blipFill>
          <a:blip r:embed="rId4"/>
          <a:stretch>
            <a:fillRect/>
          </a:stretch>
        </p:blipFill>
        <p:spPr>
          <a:xfrm>
            <a:off x="5987587" y="1673011"/>
            <a:ext cx="5366213" cy="42664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838200" y="176711"/>
            <a:ext cx="10515600" cy="315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Montserrat"/>
              <a:buNone/>
            </a:pPr>
            <a:r>
              <a:rPr lang="en-US" sz="2800" dirty="0">
                <a:sym typeface="Montserrat Medium"/>
              </a:rPr>
              <a:t>TDP SEES TRANSPORT RAPIDLY DECARBONISING BETWEEN NOW AND 2050</a:t>
            </a:r>
          </a:p>
        </p:txBody>
      </p:sp>
      <p:pic>
        <p:nvPicPr>
          <p:cNvPr id="2" name="Picture 1">
            <a:extLst>
              <a:ext uri="{FF2B5EF4-FFF2-40B4-BE49-F238E27FC236}">
                <a16:creationId xmlns:a16="http://schemas.microsoft.com/office/drawing/2014/main" id="{70625EBD-3108-492E-A731-00D5F1A2B968}"/>
              </a:ext>
            </a:extLst>
          </p:cNvPr>
          <p:cNvPicPr>
            <a:picLocks noChangeAspect="1"/>
          </p:cNvPicPr>
          <p:nvPr/>
        </p:nvPicPr>
        <p:blipFill>
          <a:blip r:embed="rId3"/>
          <a:stretch>
            <a:fillRect/>
          </a:stretch>
        </p:blipFill>
        <p:spPr>
          <a:xfrm>
            <a:off x="1147532" y="1584673"/>
            <a:ext cx="6767707" cy="4443147"/>
          </a:xfrm>
          <a:prstGeom prst="rect">
            <a:avLst/>
          </a:prstGeom>
        </p:spPr>
      </p:pic>
    </p:spTree>
    <p:extLst>
      <p:ext uri="{BB962C8B-B14F-4D97-AF65-F5344CB8AC3E}">
        <p14:creationId xmlns:p14="http://schemas.microsoft.com/office/powerpoint/2010/main" val="281105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904875" y="433886"/>
            <a:ext cx="10515600" cy="315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Montserrat"/>
              <a:buNone/>
            </a:pPr>
            <a:r>
              <a:rPr lang="en-US" sz="2800" dirty="0">
                <a:sym typeface="Montserrat Medium"/>
              </a:rPr>
              <a:t>THIS IS DELIVERED BY SIX KEY THEMES</a:t>
            </a:r>
          </a:p>
        </p:txBody>
      </p:sp>
      <p:pic>
        <p:nvPicPr>
          <p:cNvPr id="4" name="Picture 3" descr="Timeline&#10;&#10;Description automatically generated">
            <a:extLst>
              <a:ext uri="{FF2B5EF4-FFF2-40B4-BE49-F238E27FC236}">
                <a16:creationId xmlns:a16="http://schemas.microsoft.com/office/drawing/2014/main" id="{CDF70BF2-9B2A-4EAD-8870-A3C3B36B6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1" y="1153370"/>
            <a:ext cx="8773593" cy="5612143"/>
          </a:xfrm>
          <a:prstGeom prst="rect">
            <a:avLst/>
          </a:prstGeom>
        </p:spPr>
      </p:pic>
      <p:pic>
        <p:nvPicPr>
          <p:cNvPr id="5" name="Picture 4">
            <a:extLst>
              <a:ext uri="{FF2B5EF4-FFF2-40B4-BE49-F238E27FC236}">
                <a16:creationId xmlns:a16="http://schemas.microsoft.com/office/drawing/2014/main" id="{006D2D3A-43DB-4F8D-A6D0-62362B57A30D}"/>
              </a:ext>
            </a:extLst>
          </p:cNvPr>
          <p:cNvPicPr>
            <a:picLocks noChangeAspect="1"/>
          </p:cNvPicPr>
          <p:nvPr/>
        </p:nvPicPr>
        <p:blipFill>
          <a:blip r:embed="rId4"/>
          <a:stretch>
            <a:fillRect/>
          </a:stretch>
        </p:blipFill>
        <p:spPr>
          <a:xfrm>
            <a:off x="10306639" y="1153369"/>
            <a:ext cx="1484721" cy="5523655"/>
          </a:xfrm>
          <a:prstGeom prst="rect">
            <a:avLst/>
          </a:prstGeom>
        </p:spPr>
      </p:pic>
    </p:spTree>
    <p:extLst>
      <p:ext uri="{BB962C8B-B14F-4D97-AF65-F5344CB8AC3E}">
        <p14:creationId xmlns:p14="http://schemas.microsoft.com/office/powerpoint/2010/main" val="386672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904875" y="433886"/>
            <a:ext cx="10515600" cy="315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Montserrat"/>
              <a:buNone/>
            </a:pPr>
            <a:r>
              <a:rPr lang="en-US" sz="2800" dirty="0">
                <a:sym typeface="Montserrat Medium"/>
              </a:rPr>
              <a:t>THIS IS DELIVERED BY SIX KEY THEMES</a:t>
            </a:r>
          </a:p>
        </p:txBody>
      </p:sp>
      <p:pic>
        <p:nvPicPr>
          <p:cNvPr id="4" name="Picture 3" descr="Timeline&#10;&#10;Description automatically generated">
            <a:extLst>
              <a:ext uri="{FF2B5EF4-FFF2-40B4-BE49-F238E27FC236}">
                <a16:creationId xmlns:a16="http://schemas.microsoft.com/office/drawing/2014/main" id="{CDF70BF2-9B2A-4EAD-8870-A3C3B36B6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1" y="1153370"/>
            <a:ext cx="8773593" cy="5612143"/>
          </a:xfrm>
          <a:prstGeom prst="rect">
            <a:avLst/>
          </a:prstGeom>
        </p:spPr>
      </p:pic>
      <p:pic>
        <p:nvPicPr>
          <p:cNvPr id="5" name="Picture 4">
            <a:extLst>
              <a:ext uri="{FF2B5EF4-FFF2-40B4-BE49-F238E27FC236}">
                <a16:creationId xmlns:a16="http://schemas.microsoft.com/office/drawing/2014/main" id="{006D2D3A-43DB-4F8D-A6D0-62362B57A30D}"/>
              </a:ext>
            </a:extLst>
          </p:cNvPr>
          <p:cNvPicPr>
            <a:picLocks noChangeAspect="1"/>
          </p:cNvPicPr>
          <p:nvPr/>
        </p:nvPicPr>
        <p:blipFill>
          <a:blip r:embed="rId4"/>
          <a:stretch>
            <a:fillRect/>
          </a:stretch>
        </p:blipFill>
        <p:spPr>
          <a:xfrm>
            <a:off x="10306639" y="1153369"/>
            <a:ext cx="1484721" cy="5523655"/>
          </a:xfrm>
          <a:prstGeom prst="rect">
            <a:avLst/>
          </a:prstGeom>
        </p:spPr>
      </p:pic>
      <p:sp>
        <p:nvSpPr>
          <p:cNvPr id="2" name="Rectangle 1">
            <a:extLst>
              <a:ext uri="{FF2B5EF4-FFF2-40B4-BE49-F238E27FC236}">
                <a16:creationId xmlns:a16="http://schemas.microsoft.com/office/drawing/2014/main" id="{F35EC56E-56F8-4B42-9F7B-4FD2E7831A56}"/>
              </a:ext>
            </a:extLst>
          </p:cNvPr>
          <p:cNvSpPr/>
          <p:nvPr/>
        </p:nvSpPr>
        <p:spPr>
          <a:xfrm>
            <a:off x="1057275" y="3302412"/>
            <a:ext cx="4267200" cy="34984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374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838200" y="176711"/>
            <a:ext cx="10515600" cy="315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Montserrat"/>
              <a:buNone/>
            </a:pPr>
            <a:r>
              <a:rPr lang="en-US" sz="2800" dirty="0">
                <a:sym typeface="Montserrat Medium"/>
              </a:rPr>
              <a:t>DECARBONISING CARS, VANS, BUSES AND TRUCKS</a:t>
            </a:r>
          </a:p>
        </p:txBody>
      </p:sp>
      <p:sp>
        <p:nvSpPr>
          <p:cNvPr id="200" name="Google Shape;200;p2"/>
          <p:cNvSpPr txBox="1"/>
          <p:nvPr/>
        </p:nvSpPr>
        <p:spPr>
          <a:xfrm>
            <a:off x="1883259" y="1802323"/>
            <a:ext cx="8977800" cy="2237400"/>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1000"/>
              </a:spcBef>
              <a:spcAft>
                <a:spcPts val="0"/>
              </a:spcAft>
              <a:buClr>
                <a:srgbClr val="1E242B"/>
              </a:buClr>
              <a:buSzPts val="2800"/>
              <a:buFont typeface="Arial"/>
              <a:buNone/>
            </a:pPr>
            <a:endParaRPr sz="2800" b="0" i="0" u="none" strike="noStrike" cap="none" dirty="0">
              <a:solidFill>
                <a:schemeClr val="dk2"/>
              </a:solidFill>
              <a:ea typeface="Gentium Basic"/>
              <a:cs typeface="Gentium Basic"/>
              <a:sym typeface="Gentium Basic"/>
            </a:endParaRPr>
          </a:p>
          <a:p>
            <a:pPr marL="457200" marR="0" lvl="1" indent="0" algn="l" rtl="0">
              <a:lnSpc>
                <a:spcPct val="90000"/>
              </a:lnSpc>
              <a:spcBef>
                <a:spcPts val="1000"/>
              </a:spcBef>
              <a:spcAft>
                <a:spcPts val="0"/>
              </a:spcAft>
              <a:buClr>
                <a:srgbClr val="1E242B"/>
              </a:buClr>
              <a:buSzPts val="2800"/>
              <a:buFont typeface="Arial"/>
              <a:buNone/>
            </a:pPr>
            <a:endParaRPr sz="2800" b="0" i="0" u="none" strike="noStrike" cap="none" dirty="0">
              <a:solidFill>
                <a:schemeClr val="dk2"/>
              </a:solidFill>
              <a:ea typeface="Gentium Basic"/>
              <a:cs typeface="Gentium Basic"/>
              <a:sym typeface="Gentium Basic"/>
            </a:endParaRPr>
          </a:p>
        </p:txBody>
      </p:sp>
      <p:sp>
        <p:nvSpPr>
          <p:cNvPr id="6" name="Freeform: Shape 5">
            <a:extLst>
              <a:ext uri="{FF2B5EF4-FFF2-40B4-BE49-F238E27FC236}">
                <a16:creationId xmlns:a16="http://schemas.microsoft.com/office/drawing/2014/main" id="{D7EC868A-7C97-4CE5-98B6-4DC7B2124DE4}"/>
              </a:ext>
            </a:extLst>
          </p:cNvPr>
          <p:cNvSpPr/>
          <p:nvPr/>
        </p:nvSpPr>
        <p:spPr>
          <a:xfrm>
            <a:off x="2863254" y="1138773"/>
            <a:ext cx="2599925" cy="2275914"/>
          </a:xfrm>
          <a:custGeom>
            <a:avLst/>
            <a:gdLst>
              <a:gd name="connsiteX0" fmla="*/ 0 w 3793191"/>
              <a:gd name="connsiteY0" fmla="*/ 0 h 2275914"/>
              <a:gd name="connsiteX1" fmla="*/ 3793191 w 3793191"/>
              <a:gd name="connsiteY1" fmla="*/ 0 h 2275914"/>
              <a:gd name="connsiteX2" fmla="*/ 3793191 w 3793191"/>
              <a:gd name="connsiteY2" fmla="*/ 2275914 h 2275914"/>
              <a:gd name="connsiteX3" fmla="*/ 0 w 3793191"/>
              <a:gd name="connsiteY3" fmla="*/ 2275914 h 2275914"/>
              <a:gd name="connsiteX4" fmla="*/ 0 w 3793191"/>
              <a:gd name="connsiteY4" fmla="*/ 0 h 227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191" h="2275914">
                <a:moveTo>
                  <a:pt x="0" y="0"/>
                </a:moveTo>
                <a:lnTo>
                  <a:pt x="3793191" y="0"/>
                </a:lnTo>
                <a:lnTo>
                  <a:pt x="3793191" y="2275914"/>
                </a:lnTo>
                <a:lnTo>
                  <a:pt x="0" y="2275914"/>
                </a:lnTo>
                <a:lnTo>
                  <a:pt x="0" y="0"/>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defTabSz="755650">
              <a:spcBef>
                <a:spcPct val="0"/>
              </a:spcBef>
              <a:spcAft>
                <a:spcPct val="35000"/>
              </a:spcAft>
              <a:buClr>
                <a:srgbClr val="1E242B"/>
              </a:buClr>
              <a:buSzPts val="2600"/>
              <a:buFont typeface="Arial" panose="020B0604020202020204" pitchFamily="34" charset="0"/>
              <a:buNone/>
            </a:pPr>
            <a:r>
              <a:rPr lang="en-GB" sz="1400" dirty="0">
                <a:solidFill>
                  <a:srgbClr val="1E242B"/>
                </a:solidFill>
                <a:latin typeface="Montserrat" panose="00000500000000000000" pitchFamily="2" charset="0"/>
                <a:sym typeface="Gentium Basic"/>
              </a:rPr>
              <a:t>Consultation on a zero emission vehicle mandate</a:t>
            </a:r>
            <a:endParaRPr lang="en-GB" sz="1400" kern="1200" dirty="0">
              <a:latin typeface="Montserrat" panose="00000500000000000000" pitchFamily="2" charset="0"/>
            </a:endParaRPr>
          </a:p>
        </p:txBody>
      </p:sp>
      <p:sp>
        <p:nvSpPr>
          <p:cNvPr id="7" name="Freeform: Shape 6">
            <a:extLst>
              <a:ext uri="{FF2B5EF4-FFF2-40B4-BE49-F238E27FC236}">
                <a16:creationId xmlns:a16="http://schemas.microsoft.com/office/drawing/2014/main" id="{91501171-57B3-42D8-BC49-DA1A8820366B}"/>
              </a:ext>
            </a:extLst>
          </p:cNvPr>
          <p:cNvSpPr/>
          <p:nvPr/>
        </p:nvSpPr>
        <p:spPr>
          <a:xfrm>
            <a:off x="3681291" y="4025860"/>
            <a:ext cx="3357698" cy="2275914"/>
          </a:xfrm>
          <a:custGeom>
            <a:avLst/>
            <a:gdLst>
              <a:gd name="connsiteX0" fmla="*/ 0 w 3793191"/>
              <a:gd name="connsiteY0" fmla="*/ 0 h 2275914"/>
              <a:gd name="connsiteX1" fmla="*/ 3793191 w 3793191"/>
              <a:gd name="connsiteY1" fmla="*/ 0 h 2275914"/>
              <a:gd name="connsiteX2" fmla="*/ 3793191 w 3793191"/>
              <a:gd name="connsiteY2" fmla="*/ 2275914 h 2275914"/>
              <a:gd name="connsiteX3" fmla="*/ 0 w 3793191"/>
              <a:gd name="connsiteY3" fmla="*/ 2275914 h 2275914"/>
              <a:gd name="connsiteX4" fmla="*/ 0 w 3793191"/>
              <a:gd name="connsiteY4" fmla="*/ 0 h 227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191" h="2275914">
                <a:moveTo>
                  <a:pt x="0" y="0"/>
                </a:moveTo>
                <a:lnTo>
                  <a:pt x="3793191" y="0"/>
                </a:lnTo>
                <a:lnTo>
                  <a:pt x="3793191" y="2275914"/>
                </a:lnTo>
                <a:lnTo>
                  <a:pt x="0" y="2275914"/>
                </a:lnTo>
                <a:lnTo>
                  <a:pt x="0" y="0"/>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t" anchorCtr="0">
            <a:noAutofit/>
          </a:bodyPr>
          <a:lstStyle/>
          <a:p>
            <a:pPr marL="0" lvl="0" indent="0" defTabSz="755650">
              <a:spcBef>
                <a:spcPct val="0"/>
              </a:spcBef>
              <a:spcAft>
                <a:spcPct val="35000"/>
              </a:spcAft>
              <a:buNone/>
            </a:pPr>
            <a:r>
              <a:rPr lang="en-GB" sz="1400" kern="1200" dirty="0">
                <a:solidFill>
                  <a:srgbClr val="1E242B"/>
                </a:solidFill>
                <a:latin typeface="Montserrat" panose="00000500000000000000" pitchFamily="2" charset="0"/>
                <a:ea typeface="Gentium Basic"/>
                <a:cs typeface="Gentium Basic"/>
                <a:sym typeface="Gentium Basic"/>
              </a:rPr>
              <a:t>2030 Phase of sale of new petrol &amp; diesel cars and vans</a:t>
            </a:r>
          </a:p>
          <a:p>
            <a:pPr marL="0" lvl="0" indent="0" defTabSz="755650">
              <a:spcBef>
                <a:spcPct val="0"/>
              </a:spcBef>
              <a:spcAft>
                <a:spcPct val="35000"/>
              </a:spcAft>
              <a:buNone/>
            </a:pPr>
            <a:r>
              <a:rPr lang="en-GB" sz="1400" dirty="0">
                <a:solidFill>
                  <a:srgbClr val="1E242B"/>
                </a:solidFill>
                <a:latin typeface="Montserrat" panose="00000500000000000000" pitchFamily="2" charset="0"/>
                <a:ea typeface="Gentium Basic"/>
                <a:cs typeface="Gentium Basic"/>
                <a:sym typeface="Gentium Basic"/>
              </a:rPr>
              <a:t>2035 Phase out of sale of new hybrid cars and vans</a:t>
            </a:r>
          </a:p>
          <a:p>
            <a:pPr marL="0" lvl="0" indent="0" defTabSz="755650">
              <a:spcBef>
                <a:spcPct val="0"/>
              </a:spcBef>
              <a:spcAft>
                <a:spcPct val="35000"/>
              </a:spcAft>
              <a:buNone/>
            </a:pPr>
            <a:r>
              <a:rPr lang="en-GB" sz="1400" kern="1200" dirty="0">
                <a:solidFill>
                  <a:srgbClr val="1E242B"/>
                </a:solidFill>
                <a:latin typeface="Montserrat" panose="00000500000000000000" pitchFamily="2" charset="0"/>
                <a:ea typeface="Gentium Basic"/>
                <a:cs typeface="Gentium Basic"/>
                <a:sym typeface="Gentium Basic"/>
              </a:rPr>
              <a:t>2035 consultation on p</a:t>
            </a:r>
            <a:r>
              <a:rPr lang="en-GB" sz="1400" dirty="0">
                <a:solidFill>
                  <a:srgbClr val="1E242B"/>
                </a:solidFill>
                <a:latin typeface="Montserrat" panose="00000500000000000000" pitchFamily="2" charset="0"/>
                <a:ea typeface="Gentium Basic"/>
                <a:cs typeface="Gentium Basic"/>
                <a:sym typeface="Gentium Basic"/>
              </a:rPr>
              <a:t>hase out of petrol motorbikes &amp; scooters</a:t>
            </a:r>
          </a:p>
          <a:p>
            <a:pPr marL="0" lvl="0" indent="0" defTabSz="755650">
              <a:spcBef>
                <a:spcPct val="0"/>
              </a:spcBef>
              <a:spcAft>
                <a:spcPct val="35000"/>
              </a:spcAft>
              <a:buNone/>
            </a:pPr>
            <a:r>
              <a:rPr lang="en-GB" sz="1400" dirty="0">
                <a:solidFill>
                  <a:srgbClr val="1E242B"/>
                </a:solidFill>
                <a:latin typeface="Montserrat" panose="00000500000000000000" pitchFamily="2" charset="0"/>
                <a:ea typeface="Gentium Basic"/>
                <a:cs typeface="Gentium Basic"/>
                <a:sym typeface="Gentium Basic"/>
              </a:rPr>
              <a:t>2035 end sale of new non-zero emission HGVs &lt;26t</a:t>
            </a:r>
            <a:endParaRPr lang="en-GB" sz="1400" kern="1200" dirty="0">
              <a:solidFill>
                <a:srgbClr val="1E242B"/>
              </a:solidFill>
              <a:latin typeface="Montserrat" panose="00000500000000000000" pitchFamily="2" charset="0"/>
              <a:ea typeface="Gentium Basic"/>
              <a:cs typeface="Gentium Basic"/>
              <a:sym typeface="Gentium Basic"/>
            </a:endParaRPr>
          </a:p>
        </p:txBody>
      </p:sp>
      <p:sp>
        <p:nvSpPr>
          <p:cNvPr id="8" name="Freeform: Shape 7">
            <a:extLst>
              <a:ext uri="{FF2B5EF4-FFF2-40B4-BE49-F238E27FC236}">
                <a16:creationId xmlns:a16="http://schemas.microsoft.com/office/drawing/2014/main" id="{5F8F7CB3-2108-46A7-A18A-CFCBA75FA2A6}"/>
              </a:ext>
            </a:extLst>
          </p:cNvPr>
          <p:cNvSpPr/>
          <p:nvPr/>
        </p:nvSpPr>
        <p:spPr>
          <a:xfrm>
            <a:off x="7866833" y="1128838"/>
            <a:ext cx="3486965" cy="2275914"/>
          </a:xfrm>
          <a:custGeom>
            <a:avLst/>
            <a:gdLst>
              <a:gd name="connsiteX0" fmla="*/ 0 w 3793191"/>
              <a:gd name="connsiteY0" fmla="*/ 0 h 2275914"/>
              <a:gd name="connsiteX1" fmla="*/ 3793191 w 3793191"/>
              <a:gd name="connsiteY1" fmla="*/ 0 h 2275914"/>
              <a:gd name="connsiteX2" fmla="*/ 3793191 w 3793191"/>
              <a:gd name="connsiteY2" fmla="*/ 2275914 h 2275914"/>
              <a:gd name="connsiteX3" fmla="*/ 0 w 3793191"/>
              <a:gd name="connsiteY3" fmla="*/ 2275914 h 2275914"/>
              <a:gd name="connsiteX4" fmla="*/ 0 w 3793191"/>
              <a:gd name="connsiteY4" fmla="*/ 0 h 227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191" h="2275914">
                <a:moveTo>
                  <a:pt x="0" y="0"/>
                </a:moveTo>
                <a:lnTo>
                  <a:pt x="3793191" y="0"/>
                </a:lnTo>
                <a:lnTo>
                  <a:pt x="3793191" y="2275914"/>
                </a:lnTo>
                <a:lnTo>
                  <a:pt x="0" y="2275914"/>
                </a:lnTo>
                <a:lnTo>
                  <a:pt x="0" y="0"/>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defTabSz="755650">
              <a:spcBef>
                <a:spcPct val="0"/>
              </a:spcBef>
              <a:spcAft>
                <a:spcPct val="35000"/>
              </a:spcAft>
              <a:buNone/>
            </a:pPr>
            <a:r>
              <a:rPr lang="en-GB" sz="1400" kern="1200" dirty="0">
                <a:solidFill>
                  <a:srgbClr val="1E242B"/>
                </a:solidFill>
                <a:latin typeface="Montserrat" panose="00000500000000000000" pitchFamily="2" charset="0"/>
                <a:ea typeface="Gentium Basic"/>
                <a:cs typeface="Gentium Basic"/>
                <a:sym typeface="Gentium Basic"/>
              </a:rPr>
              <a:t>2040 consultation on phase out of sale of new diesel HGVs &gt;26t</a:t>
            </a:r>
          </a:p>
          <a:p>
            <a:pPr defTabSz="755650">
              <a:spcBef>
                <a:spcPct val="0"/>
              </a:spcBef>
              <a:spcAft>
                <a:spcPct val="35000"/>
              </a:spcAft>
            </a:pPr>
            <a:r>
              <a:rPr lang="en-GB" sz="1400" i="1" dirty="0">
                <a:solidFill>
                  <a:srgbClr val="1E242B"/>
                </a:solidFill>
                <a:latin typeface="Montserrat" panose="00000500000000000000" pitchFamily="2" charset="0"/>
                <a:ea typeface="Gentium Basic"/>
                <a:cs typeface="Gentium Basic"/>
                <a:sym typeface="Gentium Basic"/>
              </a:rPr>
              <a:t>2040 all new coaches entering the fleet to be zero emission?</a:t>
            </a:r>
          </a:p>
          <a:p>
            <a:pPr marL="0" lvl="0" indent="0" defTabSz="755650">
              <a:spcBef>
                <a:spcPct val="0"/>
              </a:spcBef>
              <a:spcAft>
                <a:spcPct val="35000"/>
              </a:spcAft>
              <a:buNone/>
            </a:pPr>
            <a:r>
              <a:rPr lang="en-GB" sz="1400" kern="1200" dirty="0">
                <a:solidFill>
                  <a:srgbClr val="1E242B"/>
                </a:solidFill>
                <a:latin typeface="Montserrat" panose="00000500000000000000" pitchFamily="2" charset="0"/>
                <a:ea typeface="Gentium Basic"/>
                <a:cs typeface="Gentium Basic"/>
                <a:sym typeface="Gentium Basic"/>
              </a:rPr>
              <a:t>2040 – all diesel trains removed from the network (proposed)</a:t>
            </a:r>
            <a:endParaRPr lang="en-GB" sz="1400" i="0" u="none" strike="noStrike" kern="1200" cap="none" dirty="0">
              <a:solidFill>
                <a:srgbClr val="1E242B"/>
              </a:solidFill>
              <a:latin typeface="Montserrat" panose="00000500000000000000" pitchFamily="2" charset="0"/>
              <a:ea typeface="Gentium Basic"/>
              <a:cs typeface="Gentium Basic"/>
              <a:sym typeface="Gentium Basic"/>
            </a:endParaRPr>
          </a:p>
        </p:txBody>
      </p:sp>
      <p:sp>
        <p:nvSpPr>
          <p:cNvPr id="9" name="Freeform: Shape 8">
            <a:extLst>
              <a:ext uri="{FF2B5EF4-FFF2-40B4-BE49-F238E27FC236}">
                <a16:creationId xmlns:a16="http://schemas.microsoft.com/office/drawing/2014/main" id="{FAAE36C7-5AF7-4A58-A821-E21C15C2D861}"/>
              </a:ext>
            </a:extLst>
          </p:cNvPr>
          <p:cNvSpPr/>
          <p:nvPr/>
        </p:nvSpPr>
        <p:spPr>
          <a:xfrm>
            <a:off x="8831336" y="3893472"/>
            <a:ext cx="2410340" cy="2275914"/>
          </a:xfrm>
          <a:custGeom>
            <a:avLst/>
            <a:gdLst>
              <a:gd name="connsiteX0" fmla="*/ 0 w 3793191"/>
              <a:gd name="connsiteY0" fmla="*/ 0 h 2275914"/>
              <a:gd name="connsiteX1" fmla="*/ 3793191 w 3793191"/>
              <a:gd name="connsiteY1" fmla="*/ 0 h 2275914"/>
              <a:gd name="connsiteX2" fmla="*/ 3793191 w 3793191"/>
              <a:gd name="connsiteY2" fmla="*/ 2275914 h 2275914"/>
              <a:gd name="connsiteX3" fmla="*/ 0 w 3793191"/>
              <a:gd name="connsiteY3" fmla="*/ 2275914 h 2275914"/>
              <a:gd name="connsiteX4" fmla="*/ 0 w 3793191"/>
              <a:gd name="connsiteY4" fmla="*/ 0 h 2275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3191" h="2275914">
                <a:moveTo>
                  <a:pt x="0" y="0"/>
                </a:moveTo>
                <a:lnTo>
                  <a:pt x="3793191" y="0"/>
                </a:lnTo>
                <a:lnTo>
                  <a:pt x="3793191" y="2275914"/>
                </a:lnTo>
                <a:lnTo>
                  <a:pt x="0" y="2275914"/>
                </a:lnTo>
                <a:lnTo>
                  <a:pt x="0" y="0"/>
                </a:ln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defTabSz="755650">
              <a:spcBef>
                <a:spcPct val="0"/>
              </a:spcBef>
              <a:spcAft>
                <a:spcPct val="35000"/>
              </a:spcAft>
              <a:buNone/>
            </a:pPr>
            <a:r>
              <a:rPr lang="en-GB" sz="1400" kern="1200" dirty="0">
                <a:solidFill>
                  <a:srgbClr val="1E242B"/>
                </a:solidFill>
                <a:latin typeface="Montserrat" panose="00000500000000000000" pitchFamily="2" charset="0"/>
                <a:ea typeface="Gentium Basic"/>
                <a:cs typeface="Gentium Basic"/>
                <a:sym typeface="Gentium Basic"/>
              </a:rPr>
              <a:t>2050 – all transport zero emission</a:t>
            </a:r>
            <a:endParaRPr lang="en-GB" sz="1400" i="0" u="none" strike="noStrike" kern="1200" cap="none" dirty="0">
              <a:solidFill>
                <a:srgbClr val="1E242B"/>
              </a:solidFill>
              <a:latin typeface="Montserrat" panose="00000500000000000000" pitchFamily="2" charset="0"/>
              <a:ea typeface="Gentium Basic"/>
              <a:cs typeface="Gentium Basic"/>
              <a:sym typeface="Gentium Basic"/>
            </a:endParaRPr>
          </a:p>
        </p:txBody>
      </p:sp>
      <p:cxnSp>
        <p:nvCxnSpPr>
          <p:cNvPr id="11" name="Straight Connector 10">
            <a:extLst>
              <a:ext uri="{FF2B5EF4-FFF2-40B4-BE49-F238E27FC236}">
                <a16:creationId xmlns:a16="http://schemas.microsoft.com/office/drawing/2014/main" id="{AF27CE63-179C-4410-B07E-FA10FD6A4569}"/>
              </a:ext>
            </a:extLst>
          </p:cNvPr>
          <p:cNvCxnSpPr/>
          <p:nvPr/>
        </p:nvCxnSpPr>
        <p:spPr>
          <a:xfrm>
            <a:off x="1700613" y="3429000"/>
            <a:ext cx="10491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109139-4657-4514-8AF5-E9FB77E2BFB7}"/>
              </a:ext>
            </a:extLst>
          </p:cNvPr>
          <p:cNvCxnSpPr>
            <a:stCxn id="12" idx="4"/>
          </p:cNvCxnSpPr>
          <p:nvPr/>
        </p:nvCxnSpPr>
        <p:spPr>
          <a:xfrm>
            <a:off x="2299230" y="2649193"/>
            <a:ext cx="1" cy="779807"/>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788E240-E6C0-4A4C-91C0-39B033BB6599}"/>
              </a:ext>
            </a:extLst>
          </p:cNvPr>
          <p:cNvCxnSpPr>
            <a:cxnSpLocks/>
          </p:cNvCxnSpPr>
          <p:nvPr/>
        </p:nvCxnSpPr>
        <p:spPr>
          <a:xfrm>
            <a:off x="7273267" y="2609168"/>
            <a:ext cx="0" cy="82560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C09BB1-782A-4B51-96FD-2AB87E84B504}"/>
              </a:ext>
            </a:extLst>
          </p:cNvPr>
          <p:cNvCxnSpPr/>
          <p:nvPr/>
        </p:nvCxnSpPr>
        <p:spPr>
          <a:xfrm>
            <a:off x="8193326" y="3442649"/>
            <a:ext cx="1" cy="779807"/>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E4E3A2-DEFC-4ECD-B394-7C4D53842D4D}"/>
              </a:ext>
            </a:extLst>
          </p:cNvPr>
          <p:cNvCxnSpPr/>
          <p:nvPr/>
        </p:nvCxnSpPr>
        <p:spPr>
          <a:xfrm>
            <a:off x="3031665" y="3423233"/>
            <a:ext cx="1" cy="779807"/>
          </a:xfrm>
          <a:prstGeom prst="line">
            <a:avLst/>
          </a:prstGeom>
          <a:ln>
            <a:headEnd type="ova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E1FD8E3-D718-46B8-9456-2B1FD86FDCC2}"/>
              </a:ext>
            </a:extLst>
          </p:cNvPr>
          <p:cNvSpPr/>
          <p:nvPr/>
        </p:nvSpPr>
        <p:spPr>
          <a:xfrm>
            <a:off x="1906125" y="1862983"/>
            <a:ext cx="786210" cy="78621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F4C5058-DC14-463B-8466-096F61366B81}"/>
              </a:ext>
            </a:extLst>
          </p:cNvPr>
          <p:cNvSpPr/>
          <p:nvPr/>
        </p:nvSpPr>
        <p:spPr>
          <a:xfrm>
            <a:off x="6880163" y="1862983"/>
            <a:ext cx="786210" cy="78621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6" name="Oval 15">
            <a:extLst>
              <a:ext uri="{FF2B5EF4-FFF2-40B4-BE49-F238E27FC236}">
                <a16:creationId xmlns:a16="http://schemas.microsoft.com/office/drawing/2014/main" id="{C707B715-8573-41BE-8E13-A162F27451D5}"/>
              </a:ext>
            </a:extLst>
          </p:cNvPr>
          <p:cNvSpPr/>
          <p:nvPr/>
        </p:nvSpPr>
        <p:spPr>
          <a:xfrm>
            <a:off x="7800222" y="4123996"/>
            <a:ext cx="786210" cy="78621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7" name="Oval 16">
            <a:extLst>
              <a:ext uri="{FF2B5EF4-FFF2-40B4-BE49-F238E27FC236}">
                <a16:creationId xmlns:a16="http://schemas.microsoft.com/office/drawing/2014/main" id="{1A4B6E87-B593-484D-960C-4F683C67545D}"/>
              </a:ext>
            </a:extLst>
          </p:cNvPr>
          <p:cNvSpPr/>
          <p:nvPr/>
        </p:nvSpPr>
        <p:spPr>
          <a:xfrm>
            <a:off x="2647108" y="4050997"/>
            <a:ext cx="786210" cy="78621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pic>
        <p:nvPicPr>
          <p:cNvPr id="21" name="Graphic 20">
            <a:extLst>
              <a:ext uri="{FF2B5EF4-FFF2-40B4-BE49-F238E27FC236}">
                <a16:creationId xmlns:a16="http://schemas.microsoft.com/office/drawing/2014/main" id="{404C6E44-E0EB-4C12-87FB-8EAFE8AD23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5332" y="2085115"/>
            <a:ext cx="355870" cy="355870"/>
          </a:xfrm>
          <a:prstGeom prst="rect">
            <a:avLst/>
          </a:prstGeom>
        </p:spPr>
      </p:pic>
      <p:pic>
        <p:nvPicPr>
          <p:cNvPr id="25" name="Graphic 24">
            <a:extLst>
              <a:ext uri="{FF2B5EF4-FFF2-40B4-BE49-F238E27FC236}">
                <a16:creationId xmlns:a16="http://schemas.microsoft.com/office/drawing/2014/main" id="{D1CF0C65-D299-4BBB-9200-9E18FE0BF1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5793" y="2095064"/>
            <a:ext cx="348298" cy="348298"/>
          </a:xfrm>
          <a:prstGeom prst="rect">
            <a:avLst/>
          </a:prstGeom>
        </p:spPr>
      </p:pic>
      <p:pic>
        <p:nvPicPr>
          <p:cNvPr id="26" name="Graphic 25">
            <a:extLst>
              <a:ext uri="{FF2B5EF4-FFF2-40B4-BE49-F238E27FC236}">
                <a16:creationId xmlns:a16="http://schemas.microsoft.com/office/drawing/2014/main" id="{5289A4D1-4EC3-4C33-AE10-E7FCF2F1C4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23251" y="4281030"/>
            <a:ext cx="446730" cy="325583"/>
          </a:xfrm>
          <a:prstGeom prst="rect">
            <a:avLst/>
          </a:prstGeom>
        </p:spPr>
      </p:pic>
      <p:pic>
        <p:nvPicPr>
          <p:cNvPr id="27" name="Graphic 26">
            <a:extLst>
              <a:ext uri="{FF2B5EF4-FFF2-40B4-BE49-F238E27FC236}">
                <a16:creationId xmlns:a16="http://schemas.microsoft.com/office/drawing/2014/main" id="{A796ECF8-B419-445D-B37F-BE2FFDC5F0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69960" y="4368820"/>
            <a:ext cx="446731" cy="310440"/>
          </a:xfrm>
          <a:prstGeom prst="rect">
            <a:avLst/>
          </a:prstGeom>
        </p:spPr>
      </p:pic>
    </p:spTree>
    <p:extLst>
      <p:ext uri="{BB962C8B-B14F-4D97-AF65-F5344CB8AC3E}">
        <p14:creationId xmlns:p14="http://schemas.microsoft.com/office/powerpoint/2010/main" val="110387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904875" y="433886"/>
            <a:ext cx="10515600" cy="3159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Montserrat"/>
              <a:buNone/>
            </a:pPr>
            <a:r>
              <a:rPr lang="en-US" sz="2800" dirty="0">
                <a:sym typeface="Montserrat Medium"/>
              </a:rPr>
              <a:t>THIS IS DELIVERED BY SIX KEY THEMES</a:t>
            </a:r>
          </a:p>
        </p:txBody>
      </p:sp>
      <p:pic>
        <p:nvPicPr>
          <p:cNvPr id="4" name="Picture 3" descr="Timeline&#10;&#10;Description automatically generated">
            <a:extLst>
              <a:ext uri="{FF2B5EF4-FFF2-40B4-BE49-F238E27FC236}">
                <a16:creationId xmlns:a16="http://schemas.microsoft.com/office/drawing/2014/main" id="{CDF70BF2-9B2A-4EAD-8870-A3C3B36B6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1" y="1153370"/>
            <a:ext cx="8773593" cy="5612143"/>
          </a:xfrm>
          <a:prstGeom prst="rect">
            <a:avLst/>
          </a:prstGeom>
        </p:spPr>
      </p:pic>
      <p:pic>
        <p:nvPicPr>
          <p:cNvPr id="5" name="Picture 4">
            <a:extLst>
              <a:ext uri="{FF2B5EF4-FFF2-40B4-BE49-F238E27FC236}">
                <a16:creationId xmlns:a16="http://schemas.microsoft.com/office/drawing/2014/main" id="{006D2D3A-43DB-4F8D-A6D0-62362B57A30D}"/>
              </a:ext>
            </a:extLst>
          </p:cNvPr>
          <p:cNvPicPr>
            <a:picLocks noChangeAspect="1"/>
          </p:cNvPicPr>
          <p:nvPr/>
        </p:nvPicPr>
        <p:blipFill>
          <a:blip r:embed="rId4"/>
          <a:stretch>
            <a:fillRect/>
          </a:stretch>
        </p:blipFill>
        <p:spPr>
          <a:xfrm>
            <a:off x="10306639" y="1153369"/>
            <a:ext cx="1484721" cy="5523655"/>
          </a:xfrm>
          <a:prstGeom prst="rect">
            <a:avLst/>
          </a:prstGeom>
        </p:spPr>
      </p:pic>
      <p:sp>
        <p:nvSpPr>
          <p:cNvPr id="2" name="Rectangle 1">
            <a:extLst>
              <a:ext uri="{FF2B5EF4-FFF2-40B4-BE49-F238E27FC236}">
                <a16:creationId xmlns:a16="http://schemas.microsoft.com/office/drawing/2014/main" id="{F35EC56E-56F8-4B42-9F7B-4FD2E7831A56}"/>
              </a:ext>
            </a:extLst>
          </p:cNvPr>
          <p:cNvSpPr/>
          <p:nvPr/>
        </p:nvSpPr>
        <p:spPr>
          <a:xfrm>
            <a:off x="5529074" y="3216687"/>
            <a:ext cx="4267200" cy="17553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4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933449" y="176790"/>
            <a:ext cx="10515599" cy="932688"/>
          </a:xfrm>
          <a:prstGeom prst="rect">
            <a:avLst/>
          </a:prstGeom>
        </p:spPr>
        <p:txBody>
          <a:bodyPr spcFirstLastPara="1" vert="horz" lIns="91440" tIns="45720" rIns="91440" bIns="45720" rtlCol="0" anchor="b" anchorCtr="0">
            <a:normAutofit/>
          </a:bodyPr>
          <a:lstStyle/>
          <a:p>
            <a:pPr marL="0" lvl="0" indent="0">
              <a:spcAft>
                <a:spcPts val="0"/>
              </a:spcAft>
              <a:buClr>
                <a:schemeClr val="lt1"/>
              </a:buClr>
              <a:buSzPts val="3600"/>
            </a:pPr>
            <a:r>
              <a:rPr lang="en-US" sz="2800" kern="1200" dirty="0">
                <a:solidFill>
                  <a:schemeClr val="tx1"/>
                </a:solidFill>
                <a:sym typeface="Montserrat Medium"/>
              </a:rPr>
              <a:t>LOCAL AUTHORITIES AT THE HEART OF DELIVERY</a:t>
            </a:r>
          </a:p>
        </p:txBody>
      </p:sp>
      <p:sp>
        <p:nvSpPr>
          <p:cNvPr id="8" name="Rectangle 7">
            <a:extLst>
              <a:ext uri="{FF2B5EF4-FFF2-40B4-BE49-F238E27FC236}">
                <a16:creationId xmlns:a16="http://schemas.microsoft.com/office/drawing/2014/main" id="{110D0ECD-30F8-4259-A9AE-DB9DFE9927F5}"/>
              </a:ext>
            </a:extLst>
          </p:cNvPr>
          <p:cNvSpPr/>
          <p:nvPr/>
        </p:nvSpPr>
        <p:spPr>
          <a:xfrm>
            <a:off x="933449" y="1398889"/>
            <a:ext cx="5399112" cy="3970318"/>
          </a:xfrm>
          <a:prstGeom prst="rect">
            <a:avLst/>
          </a:prstGeom>
        </p:spPr>
        <p:txBody>
          <a:bodyPr wrap="square">
            <a:spAutoFit/>
          </a:bodyPr>
          <a:lstStyle/>
          <a:p>
            <a:r>
              <a:rPr lang="en-GB" sz="1200" dirty="0">
                <a:latin typeface="Montserrat" panose="00000500000000000000" pitchFamily="2" charset="0"/>
              </a:rPr>
              <a:t>“Local transport infrastructure will be reformed to drive and deliver decarbonisation at a local level”</a:t>
            </a:r>
          </a:p>
          <a:p>
            <a:endParaRPr lang="en-GB" sz="1200" dirty="0">
              <a:latin typeface="Montserrat" panose="00000500000000000000" pitchFamily="2" charset="0"/>
            </a:endParaRPr>
          </a:p>
          <a:p>
            <a:r>
              <a:rPr lang="en-GB" sz="1200" dirty="0">
                <a:latin typeface="Montserrat" panose="00000500000000000000" pitchFamily="2" charset="0"/>
              </a:rPr>
              <a:t>Local Transport Plans will need to set out how local areas will deliver ambitious, quantifiable carbon reduction in transport.  In line with carbon budgets and net zero</a:t>
            </a:r>
          </a:p>
          <a:p>
            <a:endParaRPr lang="en-GB" sz="1200" dirty="0">
              <a:latin typeface="Montserrat" panose="00000500000000000000" pitchFamily="2" charset="0"/>
            </a:endParaRPr>
          </a:p>
          <a:p>
            <a:r>
              <a:rPr lang="en-GB" sz="1200" dirty="0">
                <a:latin typeface="Montserrat" panose="00000500000000000000" pitchFamily="2" charset="0"/>
              </a:rPr>
              <a:t>Funding will be conditional on demonstrating emission reductions through the LTP.</a:t>
            </a:r>
          </a:p>
          <a:p>
            <a:endParaRPr lang="en-GB" sz="1200" dirty="0">
              <a:latin typeface="Montserrat" panose="00000500000000000000" pitchFamily="2" charset="0"/>
            </a:endParaRPr>
          </a:p>
          <a:p>
            <a:r>
              <a:rPr lang="en-GB" sz="1200" dirty="0">
                <a:latin typeface="Montserrat" panose="00000500000000000000" pitchFamily="2" charset="0"/>
              </a:rPr>
              <a:t>Guidance toolkit to be published later this year</a:t>
            </a:r>
          </a:p>
          <a:p>
            <a:endParaRPr lang="en-GB" sz="1200" dirty="0">
              <a:latin typeface="Montserrat" panose="00000500000000000000" pitchFamily="2" charset="0"/>
            </a:endParaRPr>
          </a:p>
          <a:p>
            <a:r>
              <a:rPr lang="en-GB" sz="1200" dirty="0">
                <a:latin typeface="Montserrat" panose="00000500000000000000" pitchFamily="2" charset="0"/>
              </a:rPr>
              <a:t>Update business case and appraisals to align decisions with decarbonisation</a:t>
            </a:r>
          </a:p>
          <a:p>
            <a:endParaRPr lang="en-GB" sz="1200" dirty="0">
              <a:latin typeface="Montserrat" panose="00000500000000000000" pitchFamily="2" charset="0"/>
            </a:endParaRPr>
          </a:p>
          <a:p>
            <a:r>
              <a:rPr lang="en-GB" sz="1200" dirty="0">
                <a:latin typeface="Montserrat" panose="00000500000000000000" pitchFamily="2" charset="0"/>
              </a:rPr>
              <a:t>Sustainable transport as part of new </a:t>
            </a:r>
            <a:r>
              <a:rPr lang="en-GB" sz="1200" dirty="0" err="1">
                <a:latin typeface="Montserrat" panose="00000500000000000000" pitchFamily="2" charset="0"/>
              </a:rPr>
              <a:t>masterplanning</a:t>
            </a:r>
            <a:endParaRPr lang="en-GB" sz="1200" dirty="0">
              <a:latin typeface="Montserrat" panose="00000500000000000000" pitchFamily="2" charset="0"/>
            </a:endParaRPr>
          </a:p>
          <a:p>
            <a:endParaRPr lang="en-GB" sz="1200" dirty="0">
              <a:latin typeface="Montserrat" panose="00000500000000000000" pitchFamily="2" charset="0"/>
            </a:endParaRPr>
          </a:p>
          <a:p>
            <a:endParaRPr lang="en-GB" sz="1200" dirty="0">
              <a:latin typeface="Montserrat" panose="00000500000000000000" pitchFamily="2" charset="0"/>
            </a:endParaRPr>
          </a:p>
          <a:p>
            <a:endParaRPr lang="en-GB" sz="1200" dirty="0">
              <a:latin typeface="Montserrat" panose="00000500000000000000" pitchFamily="2" charset="0"/>
            </a:endParaRPr>
          </a:p>
          <a:p>
            <a:endParaRPr lang="en-GB" sz="1200" dirty="0">
              <a:latin typeface="Montserrat" panose="00000500000000000000" pitchFamily="2" charset="0"/>
            </a:endParaRPr>
          </a:p>
          <a:p>
            <a:endParaRPr lang="en-GB" sz="1200" dirty="0">
              <a:latin typeface="Montserrat" panose="00000500000000000000" pitchFamily="2" charset="0"/>
            </a:endParaRPr>
          </a:p>
        </p:txBody>
      </p:sp>
      <p:pic>
        <p:nvPicPr>
          <p:cNvPr id="2" name="Picture 1">
            <a:extLst>
              <a:ext uri="{FF2B5EF4-FFF2-40B4-BE49-F238E27FC236}">
                <a16:creationId xmlns:a16="http://schemas.microsoft.com/office/drawing/2014/main" id="{597EC5FA-805B-469A-8548-0811AC75BC40}"/>
              </a:ext>
            </a:extLst>
          </p:cNvPr>
          <p:cNvPicPr>
            <a:picLocks noChangeAspect="1"/>
          </p:cNvPicPr>
          <p:nvPr/>
        </p:nvPicPr>
        <p:blipFill>
          <a:blip r:embed="rId3"/>
          <a:stretch>
            <a:fillRect/>
          </a:stretch>
        </p:blipFill>
        <p:spPr>
          <a:xfrm>
            <a:off x="933449" y="4731571"/>
            <a:ext cx="5819878" cy="1275272"/>
          </a:xfrm>
          <a:prstGeom prst="rect">
            <a:avLst/>
          </a:prstGeom>
        </p:spPr>
      </p:pic>
      <p:pic>
        <p:nvPicPr>
          <p:cNvPr id="3" name="Picture 2">
            <a:extLst>
              <a:ext uri="{FF2B5EF4-FFF2-40B4-BE49-F238E27FC236}">
                <a16:creationId xmlns:a16="http://schemas.microsoft.com/office/drawing/2014/main" id="{3BE7A64D-8761-4E44-B30D-6E37D0BB9796}"/>
              </a:ext>
            </a:extLst>
          </p:cNvPr>
          <p:cNvPicPr>
            <a:picLocks noChangeAspect="1"/>
          </p:cNvPicPr>
          <p:nvPr/>
        </p:nvPicPr>
        <p:blipFill>
          <a:blip r:embed="rId4"/>
          <a:stretch>
            <a:fillRect/>
          </a:stretch>
        </p:blipFill>
        <p:spPr>
          <a:xfrm>
            <a:off x="6913408" y="1363212"/>
            <a:ext cx="4345143" cy="4991595"/>
          </a:xfrm>
          <a:prstGeom prst="rect">
            <a:avLst/>
          </a:prstGeom>
        </p:spPr>
      </p:pic>
    </p:spTree>
    <p:extLst>
      <p:ext uri="{BB962C8B-B14F-4D97-AF65-F5344CB8AC3E}">
        <p14:creationId xmlns:p14="http://schemas.microsoft.com/office/powerpoint/2010/main" val="218217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838199" y="214890"/>
            <a:ext cx="10515599" cy="932688"/>
          </a:xfrm>
          <a:prstGeom prst="rect">
            <a:avLst/>
          </a:prstGeom>
        </p:spPr>
        <p:txBody>
          <a:bodyPr spcFirstLastPara="1" vert="horz" lIns="91440" tIns="45720" rIns="91440" bIns="45720" rtlCol="0" anchor="b" anchorCtr="0">
            <a:normAutofit/>
          </a:bodyPr>
          <a:lstStyle/>
          <a:p>
            <a:pPr marL="0" lvl="0" indent="0">
              <a:spcAft>
                <a:spcPts val="0"/>
              </a:spcAft>
              <a:buClr>
                <a:schemeClr val="lt1"/>
              </a:buClr>
              <a:buSzPts val="3600"/>
            </a:pPr>
            <a:r>
              <a:rPr lang="en-US" sz="2800" kern="1200" dirty="0">
                <a:solidFill>
                  <a:schemeClr val="tx1"/>
                </a:solidFill>
                <a:sym typeface="Montserrat Medium"/>
              </a:rPr>
              <a:t>DECARBONISING TRANSPORT IS MUCH MORE THAN </a:t>
            </a:r>
            <a:r>
              <a:rPr lang="en-US" sz="2800" dirty="0">
                <a:solidFill>
                  <a:schemeClr val="tx1"/>
                </a:solidFill>
                <a:sym typeface="Montserrat Medium"/>
              </a:rPr>
              <a:t>ELECTRIFIYING THE FLEET</a:t>
            </a:r>
            <a:endParaRPr lang="en-US" sz="2800" kern="1200" dirty="0">
              <a:solidFill>
                <a:schemeClr val="tx1"/>
              </a:solidFill>
              <a:sym typeface="Montserrat Medium"/>
            </a:endParaRPr>
          </a:p>
        </p:txBody>
      </p:sp>
      <p:graphicFrame>
        <p:nvGraphicFramePr>
          <p:cNvPr id="6" name="Object 2" descr="Pie chart showing the estimated role of societal and behaviour changes in meeting the Net Zero target. It’s divided into 3 wedges: Largerly societal or behavioural changes - 53%, &quot;Measures with a combination of low carbon technologies and societal/ behaviour changes&quot; - 38%, &quot;Low-carbon technologies or fuels&quot; - 9%.">
            <a:extLst>
              <a:ext uri="{FF2B5EF4-FFF2-40B4-BE49-F238E27FC236}">
                <a16:creationId xmlns:a16="http://schemas.microsoft.com/office/drawing/2014/main" id="{6DA238F3-9AB2-4DF9-9F63-B9E33D9FB514}"/>
              </a:ext>
            </a:extLst>
          </p:cNvPr>
          <p:cNvGraphicFramePr/>
          <p:nvPr>
            <p:extLst>
              <p:ext uri="{D42A27DB-BD31-4B8C-83A1-F6EECF244321}">
                <p14:modId xmlns:p14="http://schemas.microsoft.com/office/powerpoint/2010/main" val="2135648418"/>
              </p:ext>
            </p:extLst>
          </p:nvPr>
        </p:nvGraphicFramePr>
        <p:xfrm>
          <a:off x="1543051" y="1473276"/>
          <a:ext cx="6410324" cy="444074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5CB0400E-9FD9-4B3C-B19B-42CBB2533784}"/>
              </a:ext>
            </a:extLst>
          </p:cNvPr>
          <p:cNvSpPr/>
          <p:nvPr/>
        </p:nvSpPr>
        <p:spPr>
          <a:xfrm>
            <a:off x="1543049" y="6093670"/>
            <a:ext cx="10067925" cy="600164"/>
          </a:xfrm>
          <a:prstGeom prst="rect">
            <a:avLst/>
          </a:prstGeom>
        </p:spPr>
        <p:txBody>
          <a:bodyPr wrap="square">
            <a:spAutoFit/>
          </a:bodyPr>
          <a:lstStyle/>
          <a:p>
            <a:r>
              <a:rPr lang="en-GB" sz="1100" dirty="0">
                <a:latin typeface="Arial" panose="020B0604020202020204" pitchFamily="34" charset="0"/>
                <a:ea typeface="Calibri" panose="020F0502020204030204" pitchFamily="34" charset="0"/>
                <a:cs typeface="Times New Roman" panose="02020603050405020304" pitchFamily="18" charset="0"/>
              </a:rPr>
              <a:t>Source: Committee on Climate Change analysis, slide 25 in ‘The role of energy in meeting the UK’s net zero greenhouse gas targets’</a:t>
            </a:r>
            <a:r>
              <a:rPr lang="en-GB" sz="1100" dirty="0">
                <a:latin typeface="Arial" panose="020B0604020202020204" pitchFamily="34" charset="0"/>
                <a:ea typeface="Times New Roman" panose="02020603050405020304" pitchFamily="18" charset="0"/>
              </a:rPr>
              <a:t>; </a:t>
            </a:r>
            <a:r>
              <a:rPr lang="en-GB" sz="1100" u="sng" dirty="0">
                <a:solidFill>
                  <a:srgbClr val="0000FF"/>
                </a:solidFill>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4"/>
              </a:rPr>
              <a:t>https://carbonliteracy.com/wp-content/uploads/2020/01/CCC-Energy-role-in-meeting-net-zero-targets.pdf</a:t>
            </a:r>
            <a:r>
              <a:rPr lang="en-GB" sz="1100" u="sng" dirty="0">
                <a:solidFill>
                  <a:srgbClr val="6888C9"/>
                </a:solidFill>
                <a:uFill>
                  <a:solidFill>
                    <a:srgbClr val="000000"/>
                  </a:solidFill>
                </a:uFill>
                <a:latin typeface="Arial" panose="020B0604020202020204" pitchFamily="34" charset="0"/>
                <a:ea typeface="Calibri" panose="020F0502020204030204" pitchFamily="34" charset="0"/>
              </a:rPr>
              <a:t> </a:t>
            </a:r>
          </a:p>
          <a:p>
            <a:r>
              <a:rPr lang="en-GB" sz="1100" dirty="0">
                <a:hlinkClick r:id="rId5"/>
              </a:rPr>
              <a:t>Decarbonising transport: deliberative research - GOV.UK (www.gov.uk)</a:t>
            </a:r>
            <a:endParaRPr lang="en-GB" sz="1100" dirty="0"/>
          </a:p>
        </p:txBody>
      </p:sp>
      <p:sp>
        <p:nvSpPr>
          <p:cNvPr id="8" name="Rectangle 7">
            <a:extLst>
              <a:ext uri="{FF2B5EF4-FFF2-40B4-BE49-F238E27FC236}">
                <a16:creationId xmlns:a16="http://schemas.microsoft.com/office/drawing/2014/main" id="{110D0ECD-30F8-4259-A9AE-DB9DFE9927F5}"/>
              </a:ext>
            </a:extLst>
          </p:cNvPr>
          <p:cNvSpPr/>
          <p:nvPr/>
        </p:nvSpPr>
        <p:spPr>
          <a:xfrm>
            <a:off x="8058150" y="1492326"/>
            <a:ext cx="3924300" cy="4524315"/>
          </a:xfrm>
          <a:prstGeom prst="rect">
            <a:avLst/>
          </a:prstGeom>
        </p:spPr>
        <p:txBody>
          <a:bodyPr wrap="square">
            <a:spAutoFit/>
          </a:bodyPr>
          <a:lstStyle/>
          <a:p>
            <a:r>
              <a:rPr lang="en-GB" sz="1200" dirty="0">
                <a:latin typeface="Montserrat" panose="00000500000000000000" pitchFamily="2" charset="0"/>
              </a:rPr>
              <a:t>Travel choices driven by:</a:t>
            </a:r>
          </a:p>
          <a:p>
            <a:pPr marL="285750" indent="-285750">
              <a:buFont typeface="Arial" panose="020B0604020202020204" pitchFamily="34" charset="0"/>
              <a:buChar char="•"/>
            </a:pPr>
            <a:r>
              <a:rPr lang="en-GB" sz="1200" dirty="0">
                <a:latin typeface="Montserrat" panose="00000500000000000000" pitchFamily="2" charset="0"/>
              </a:rPr>
              <a:t>Habit</a:t>
            </a:r>
          </a:p>
          <a:p>
            <a:pPr marL="285750" indent="-285750">
              <a:buFont typeface="Arial" panose="020B0604020202020204" pitchFamily="34" charset="0"/>
              <a:buChar char="•"/>
            </a:pPr>
            <a:r>
              <a:rPr lang="en-GB" sz="1200" dirty="0">
                <a:latin typeface="Montserrat" panose="00000500000000000000" pitchFamily="2" charset="0"/>
              </a:rPr>
              <a:t>Convenience</a:t>
            </a:r>
          </a:p>
          <a:p>
            <a:pPr marL="742950" lvl="1" indent="-285750">
              <a:buFont typeface="Arial" panose="020B0604020202020204" pitchFamily="34" charset="0"/>
              <a:buChar char="•"/>
            </a:pPr>
            <a:r>
              <a:rPr lang="en-GB" sz="1200" dirty="0">
                <a:latin typeface="Montserrat" panose="00000500000000000000" pitchFamily="2" charset="0"/>
              </a:rPr>
              <a:t>Speed</a:t>
            </a:r>
          </a:p>
          <a:p>
            <a:pPr marL="742950" lvl="1" indent="-285750">
              <a:buFont typeface="Arial" panose="020B0604020202020204" pitchFamily="34" charset="0"/>
              <a:buChar char="•"/>
            </a:pPr>
            <a:r>
              <a:rPr lang="en-GB" sz="1200" dirty="0">
                <a:latin typeface="Montserrat" panose="00000500000000000000" pitchFamily="2" charset="0"/>
              </a:rPr>
              <a:t>Reliability</a:t>
            </a:r>
          </a:p>
          <a:p>
            <a:pPr marL="742950" lvl="1" indent="-285750">
              <a:buFont typeface="Arial" panose="020B0604020202020204" pitchFamily="34" charset="0"/>
              <a:buChar char="•"/>
            </a:pPr>
            <a:r>
              <a:rPr lang="en-GB" sz="1200" dirty="0">
                <a:latin typeface="Montserrat" panose="00000500000000000000" pitchFamily="2" charset="0"/>
              </a:rPr>
              <a:t>Flexibility</a:t>
            </a:r>
          </a:p>
          <a:p>
            <a:pPr marL="742950" lvl="1" indent="-285750">
              <a:buFont typeface="Arial" panose="020B0604020202020204" pitchFamily="34" charset="0"/>
              <a:buChar char="•"/>
            </a:pPr>
            <a:r>
              <a:rPr lang="en-GB" sz="1200" dirty="0">
                <a:latin typeface="Montserrat" panose="00000500000000000000" pitchFamily="2" charset="0"/>
              </a:rPr>
              <a:t>Family friendly</a:t>
            </a:r>
          </a:p>
          <a:p>
            <a:pPr marL="742950" lvl="1" indent="-285750">
              <a:buFont typeface="Arial" panose="020B0604020202020204" pitchFamily="34" charset="0"/>
              <a:buChar char="•"/>
            </a:pPr>
            <a:r>
              <a:rPr lang="en-GB" sz="1200" dirty="0">
                <a:latin typeface="Montserrat" panose="00000500000000000000" pitchFamily="2" charset="0"/>
              </a:rPr>
              <a:t>Door to door</a:t>
            </a:r>
          </a:p>
          <a:p>
            <a:pPr marL="742950" lvl="1" indent="-285750">
              <a:buFont typeface="Arial" panose="020B0604020202020204" pitchFamily="34" charset="0"/>
              <a:buChar char="•"/>
            </a:pPr>
            <a:r>
              <a:rPr lang="en-GB" sz="1200" dirty="0">
                <a:latin typeface="Montserrat" panose="00000500000000000000" pitchFamily="2" charset="0"/>
              </a:rPr>
              <a:t>Availability / ease of access</a:t>
            </a:r>
          </a:p>
          <a:p>
            <a:pPr marL="285750" indent="-285750">
              <a:buFont typeface="Arial" panose="020B0604020202020204" pitchFamily="34" charset="0"/>
              <a:buChar char="•"/>
            </a:pPr>
            <a:r>
              <a:rPr lang="en-GB" sz="1200" dirty="0">
                <a:latin typeface="Montserrat" panose="00000500000000000000" pitchFamily="2" charset="0"/>
              </a:rPr>
              <a:t>Comfort</a:t>
            </a:r>
          </a:p>
          <a:p>
            <a:pPr marL="285750" indent="-285750">
              <a:buFont typeface="Arial" panose="020B0604020202020204" pitchFamily="34" charset="0"/>
              <a:buChar char="•"/>
            </a:pPr>
            <a:r>
              <a:rPr lang="en-GB" sz="1200" dirty="0">
                <a:latin typeface="Montserrat" panose="00000500000000000000" pitchFamily="2" charset="0"/>
              </a:rPr>
              <a:t>Life stage.  </a:t>
            </a:r>
          </a:p>
          <a:p>
            <a:pPr marL="742950" lvl="1" indent="-285750">
              <a:buFont typeface="Arial" panose="020B0604020202020204" pitchFamily="34" charset="0"/>
              <a:buChar char="•"/>
            </a:pPr>
            <a:r>
              <a:rPr lang="en-GB" sz="1200" dirty="0">
                <a:latin typeface="Montserrat" panose="00000500000000000000" pitchFamily="2" charset="0"/>
              </a:rPr>
              <a:t>11-18yos have little control over mode</a:t>
            </a:r>
          </a:p>
          <a:p>
            <a:pPr marL="742950" lvl="1" indent="-285750">
              <a:buFont typeface="Arial" panose="020B0604020202020204" pitchFamily="34" charset="0"/>
              <a:buChar char="•"/>
            </a:pPr>
            <a:r>
              <a:rPr lang="en-GB" sz="1200" dirty="0">
                <a:latin typeface="Montserrat" panose="00000500000000000000" pitchFamily="2" charset="0"/>
              </a:rPr>
              <a:t>Young adults – more public transport</a:t>
            </a:r>
          </a:p>
          <a:p>
            <a:pPr marL="742950" lvl="1" indent="-285750">
              <a:buFont typeface="Arial" panose="020B0604020202020204" pitchFamily="34" charset="0"/>
              <a:buChar char="•"/>
            </a:pPr>
            <a:r>
              <a:rPr lang="en-GB" sz="1200" dirty="0">
                <a:latin typeface="Montserrat" panose="00000500000000000000" pitchFamily="2" charset="0"/>
              </a:rPr>
              <a:t>Parents of young kids – drive</a:t>
            </a:r>
          </a:p>
          <a:p>
            <a:pPr marL="742950" lvl="1" indent="-285750">
              <a:buFont typeface="Arial" panose="020B0604020202020204" pitchFamily="34" charset="0"/>
              <a:buChar char="•"/>
            </a:pPr>
            <a:r>
              <a:rPr lang="en-GB" sz="1200" dirty="0">
                <a:latin typeface="Montserrat" panose="00000500000000000000" pitchFamily="2" charset="0"/>
              </a:rPr>
              <a:t>Older people</a:t>
            </a:r>
          </a:p>
          <a:p>
            <a:pPr marL="285750" indent="-285750">
              <a:buFont typeface="Arial" panose="020B0604020202020204" pitchFamily="34" charset="0"/>
              <a:buChar char="•"/>
            </a:pPr>
            <a:r>
              <a:rPr lang="en-GB" sz="1200" dirty="0">
                <a:latin typeface="Montserrat" panose="00000500000000000000" pitchFamily="2" charset="0"/>
              </a:rPr>
              <a:t>Urban-rural</a:t>
            </a:r>
          </a:p>
          <a:p>
            <a:pPr marL="285750" indent="-285750">
              <a:buFont typeface="Arial" panose="020B0604020202020204" pitchFamily="34" charset="0"/>
              <a:buChar char="•"/>
            </a:pPr>
            <a:endParaRPr lang="en-GB" sz="1200" dirty="0">
              <a:latin typeface="Montserrat" panose="00000500000000000000" pitchFamily="2" charset="0"/>
            </a:endParaRPr>
          </a:p>
          <a:p>
            <a:pPr marL="285750" indent="-285750">
              <a:buFont typeface="Arial" panose="020B0604020202020204" pitchFamily="34" charset="0"/>
              <a:buChar char="•"/>
            </a:pPr>
            <a:r>
              <a:rPr lang="en-GB" sz="1200" dirty="0">
                <a:latin typeface="Montserrat" panose="00000500000000000000" pitchFamily="2" charset="0"/>
              </a:rPr>
              <a:t>Environmental factors a ‘bonus’ only</a:t>
            </a:r>
          </a:p>
          <a:p>
            <a:pPr marL="285750" indent="-285750">
              <a:buFont typeface="Arial" panose="020B0604020202020204" pitchFamily="34" charset="0"/>
              <a:buChar char="•"/>
            </a:pPr>
            <a:endParaRPr lang="en-GB" sz="1200" dirty="0">
              <a:latin typeface="Montserrat" panose="00000500000000000000" pitchFamily="2" charset="0"/>
            </a:endParaRPr>
          </a:p>
          <a:p>
            <a:pPr marL="285750" indent="-285750">
              <a:buFont typeface="Arial" panose="020B0604020202020204" pitchFamily="34" charset="0"/>
              <a:buChar char="•"/>
            </a:pPr>
            <a:r>
              <a:rPr lang="en-GB" sz="1200" dirty="0">
                <a:latin typeface="Montserrat" panose="00000500000000000000" pitchFamily="2" charset="0"/>
              </a:rPr>
              <a:t>Expectation that travel patterns and mode will return to pre-lockdown norms</a:t>
            </a:r>
          </a:p>
          <a:p>
            <a:pPr marL="285750" indent="-285750">
              <a:buFont typeface="Arial" panose="020B0604020202020204" pitchFamily="34" charset="0"/>
              <a:buChar char="•"/>
            </a:pPr>
            <a:endParaRPr lang="en-GB" sz="1200" dirty="0">
              <a:latin typeface="Montserrat" panose="00000500000000000000" pitchFamily="2" charset="0"/>
            </a:endParaRPr>
          </a:p>
          <a:p>
            <a:pPr marL="285750" indent="-285750">
              <a:buFont typeface="Arial" panose="020B0604020202020204" pitchFamily="34" charset="0"/>
              <a:buChar char="•"/>
            </a:pPr>
            <a:r>
              <a:rPr lang="en-GB" sz="1200" dirty="0">
                <a:latin typeface="Montserrat" panose="00000500000000000000" pitchFamily="2" charset="0"/>
              </a:rPr>
              <a:t>Cars are seen as super convenient.  Focus on price, convenience, once alternatives exist.</a:t>
            </a:r>
          </a:p>
        </p:txBody>
      </p:sp>
    </p:spTree>
    <p:extLst>
      <p:ext uri="{BB962C8B-B14F-4D97-AF65-F5344CB8AC3E}">
        <p14:creationId xmlns:p14="http://schemas.microsoft.com/office/powerpoint/2010/main" val="1389480356"/>
      </p:ext>
    </p:extLst>
  </p:cSld>
  <p:clrMapOvr>
    <a:masterClrMapping/>
  </p:clrMapOvr>
</p:sld>
</file>

<file path=ppt/theme/theme1.xml><?xml version="1.0" encoding="utf-8"?>
<a:theme xmlns:a="http://schemas.openxmlformats.org/drawingml/2006/main" name="Office Theme">
  <a:themeElements>
    <a:clrScheme name="WSP Corporate">
      <a:dk1>
        <a:sysClr val="windowText" lastClr="000000"/>
      </a:dk1>
      <a:lt1>
        <a:srgbClr val="FFFFFF"/>
      </a:lt1>
      <a:dk2>
        <a:srgbClr val="F9423A"/>
      </a:dk2>
      <a:lt2>
        <a:srgbClr val="FFFFFF"/>
      </a:lt2>
      <a:accent1>
        <a:srgbClr val="F9423A"/>
      </a:accent1>
      <a:accent2>
        <a:srgbClr val="D8E6F0"/>
      </a:accent2>
      <a:accent3>
        <a:srgbClr val="1E252B"/>
      </a:accent3>
      <a:accent4>
        <a:srgbClr val="333E48"/>
      </a:accent4>
      <a:accent5>
        <a:srgbClr val="D9D9D6"/>
      </a:accent5>
      <a:accent6>
        <a:srgbClr val="EFECEA"/>
      </a:accent6>
      <a:hlink>
        <a:srgbClr val="0046AD"/>
      </a:hlink>
      <a:folHlink>
        <a:srgbClr val="0098DB"/>
      </a:folHlink>
    </a:clrScheme>
    <a:fontScheme name="Montserrat">
      <a:majorFont>
        <a:latin typeface="Montserrat Black"/>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8C023C46E31F4F9D33B2EBA48430F6" ma:contentTypeVersion="13" ma:contentTypeDescription="Create a new document." ma:contentTypeScope="" ma:versionID="4f3868762e218045908b2dca2286889f">
  <xsd:schema xmlns:xsd="http://www.w3.org/2001/XMLSchema" xmlns:xs="http://www.w3.org/2001/XMLSchema" xmlns:p="http://schemas.microsoft.com/office/2006/metadata/properties" xmlns:ns2="dac9017b-04e2-4d05-bffe-3e407940d79e" xmlns:ns3="789f66c1-b0d6-441f-8867-d7d705ba67e5" targetNamespace="http://schemas.microsoft.com/office/2006/metadata/properties" ma:root="true" ma:fieldsID="f54da683da96dec91d75b5a3ade4254d" ns2:_="" ns3:_="">
    <xsd:import namespace="dac9017b-04e2-4d05-bffe-3e407940d79e"/>
    <xsd:import namespace="789f66c1-b0d6-441f-8867-d7d705ba67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9017b-04e2-4d05-bffe-3e407940d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9f66c1-b0d6-441f-8867-d7d705ba67e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8DEF1E-21F1-44D2-AA03-0205A16D2844}"/>
</file>

<file path=customXml/itemProps2.xml><?xml version="1.0" encoding="utf-8"?>
<ds:datastoreItem xmlns:ds="http://schemas.openxmlformats.org/officeDocument/2006/customXml" ds:itemID="{72DC30A0-C85D-4993-8CB5-9D923A2B451E}"/>
</file>

<file path=customXml/itemProps3.xml><?xml version="1.0" encoding="utf-8"?>
<ds:datastoreItem xmlns:ds="http://schemas.openxmlformats.org/officeDocument/2006/customXml" ds:itemID="{668EDE4C-49CD-439F-9D52-6F69377408B0}"/>
</file>

<file path=docProps/app.xml><?xml version="1.0" encoding="utf-8"?>
<Properties xmlns="http://schemas.openxmlformats.org/officeDocument/2006/extended-properties" xmlns:vt="http://schemas.openxmlformats.org/officeDocument/2006/docPropsVTypes">
  <TotalTime>538</TotalTime>
  <Words>1157</Words>
  <Application>Microsoft Office PowerPoint</Application>
  <PresentationFormat>Widescreen</PresentationFormat>
  <Paragraphs>123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Montserrat</vt:lpstr>
      <vt:lpstr>Montserrat Black</vt:lpstr>
      <vt:lpstr>Montserrat Light</vt:lpstr>
      <vt:lpstr>Montserrat Medium</vt:lpstr>
      <vt:lpstr>Montserrat SemiBold</vt:lpstr>
      <vt:lpstr>Office Theme</vt:lpstr>
      <vt:lpstr>PowerPoint Presentation</vt:lpstr>
      <vt:lpstr>CARBON EMISSIONS FROM TRANSPORT ARE LITTLE CHANGED SINCE 1990</vt:lpstr>
      <vt:lpstr>TDP SEES TRANSPORT RAPIDLY DECARBONISING BETWEEN NOW AND 2050</vt:lpstr>
      <vt:lpstr>THIS IS DELIVERED BY SIX KEY THEMES</vt:lpstr>
      <vt:lpstr>THIS IS DELIVERED BY SIX KEY THEMES</vt:lpstr>
      <vt:lpstr>DECARBONISING CARS, VANS, BUSES AND TRUCKS</vt:lpstr>
      <vt:lpstr>THIS IS DELIVERED BY SIX KEY THEMES</vt:lpstr>
      <vt:lpstr>LOCAL AUTHORITIES AT THE HEART OF DELIVERY</vt:lpstr>
      <vt:lpstr>DECARBONISING TRANSPORT IS MUCH MORE THAN ELECTRIFIYING THE FLEET</vt:lpstr>
      <vt:lpstr>THIS IS DELIVERED BY SIX KEY THEMES</vt:lpstr>
      <vt:lpstr>INCREASING CYCLING AND WALKING</vt:lpstr>
      <vt:lpstr>BUS BACK BETTER</vt:lpstr>
      <vt:lpstr>OTHER AREAS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Symons, David</dc:creator>
  <cp:lastModifiedBy>Lugg, Matthew</cp:lastModifiedBy>
  <cp:revision>26</cp:revision>
  <cp:lastPrinted>2021-10-11T19:57:25Z</cp:lastPrinted>
  <dcterms:created xsi:type="dcterms:W3CDTF">2021-07-17T17:20:31Z</dcterms:created>
  <dcterms:modified xsi:type="dcterms:W3CDTF">2021-10-18T20:45:13Z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0x010100708C023C46E31F4F9D33B2EBA48430F6</vt:lpwstr>
  </property>
</Properties>
</file>