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54" r:id="rId1"/>
  </p:sldMasterIdLst>
  <p:notesMasterIdLst>
    <p:notesMasterId r:id="rId46"/>
  </p:notesMasterIdLst>
  <p:handoutMasterIdLst>
    <p:handoutMasterId r:id="rId47"/>
  </p:handoutMasterIdLst>
  <p:sldIdLst>
    <p:sldId id="794" r:id="rId2"/>
    <p:sldId id="803" r:id="rId3"/>
    <p:sldId id="795" r:id="rId4"/>
    <p:sldId id="796" r:id="rId5"/>
    <p:sldId id="797" r:id="rId6"/>
    <p:sldId id="798" r:id="rId7"/>
    <p:sldId id="826" r:id="rId8"/>
    <p:sldId id="799" r:id="rId9"/>
    <p:sldId id="800" r:id="rId10"/>
    <p:sldId id="805" r:id="rId11"/>
    <p:sldId id="765" r:id="rId12"/>
    <p:sldId id="764" r:id="rId13"/>
    <p:sldId id="759" r:id="rId14"/>
    <p:sldId id="673" r:id="rId15"/>
    <p:sldId id="820" r:id="rId16"/>
    <p:sldId id="766" r:id="rId17"/>
    <p:sldId id="817" r:id="rId18"/>
    <p:sldId id="818" r:id="rId19"/>
    <p:sldId id="773" r:id="rId20"/>
    <p:sldId id="774" r:id="rId21"/>
    <p:sldId id="822" r:id="rId22"/>
    <p:sldId id="831" r:id="rId23"/>
    <p:sldId id="768" r:id="rId24"/>
    <p:sldId id="761" r:id="rId25"/>
    <p:sldId id="763" r:id="rId26"/>
    <p:sldId id="833" r:id="rId27"/>
    <p:sldId id="823" r:id="rId28"/>
    <p:sldId id="772" r:id="rId29"/>
    <p:sldId id="832" r:id="rId30"/>
    <p:sldId id="777" r:id="rId31"/>
    <p:sldId id="811" r:id="rId32"/>
    <p:sldId id="806" r:id="rId33"/>
    <p:sldId id="807" r:id="rId34"/>
    <p:sldId id="810" r:id="rId35"/>
    <p:sldId id="808" r:id="rId36"/>
    <p:sldId id="809" r:id="rId37"/>
    <p:sldId id="829" r:id="rId38"/>
    <p:sldId id="784" r:id="rId39"/>
    <p:sldId id="827" r:id="rId40"/>
    <p:sldId id="830" r:id="rId41"/>
    <p:sldId id="815" r:id="rId42"/>
    <p:sldId id="824" r:id="rId43"/>
    <p:sldId id="825" r:id="rId44"/>
    <p:sldId id="828" r:id="rId45"/>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CCFF"/>
    <a:srgbClr val="FFCCCC"/>
    <a:srgbClr val="99CCFF"/>
    <a:srgbClr val="3399FF"/>
    <a:srgbClr val="CC99FF"/>
    <a:srgbClr val="9966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autoAdjust="0"/>
    <p:restoredTop sz="94660" autoAdjust="0"/>
  </p:normalViewPr>
  <p:slideViewPr>
    <p:cSldViewPr>
      <p:cViewPr varScale="1">
        <p:scale>
          <a:sx n="75" d="100"/>
          <a:sy n="75" d="100"/>
        </p:scale>
        <p:origin x="-8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attitudes%20databases\national%20survey%20charts%200711%20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percentStacked"/>
        <c:ser>
          <c:idx val="0"/>
          <c:order val="0"/>
          <c:tx>
            <c:strRef>
              <c:f>'q7 all statements'!$B$55</c:f>
              <c:strCache>
                <c:ptCount val="1"/>
                <c:pt idx="0">
                  <c:v>main concern</c:v>
                </c:pt>
              </c:strCache>
            </c:strRef>
          </c:tx>
          <c:spPr>
            <a:solidFill>
              <a:srgbClr val="FF0000"/>
            </a:solidFill>
            <a:ln w="19050"/>
          </c:spPr>
          <c:dLbls>
            <c:txPr>
              <a:bodyPr/>
              <a:lstStyle/>
              <a:p>
                <a:pPr>
                  <a:defRPr sz="1200" b="1" i="0" baseline="0"/>
                </a:pPr>
                <a:endParaRPr lang="en-US"/>
              </a:p>
            </c:txPr>
            <c:showVal val="1"/>
          </c:dLbls>
          <c:cat>
            <c:strRef>
              <c:f>'q7 all statements'!$A$56:$A$59</c:f>
              <c:strCache>
                <c:ptCount val="4"/>
                <c:pt idx="0">
                  <c:v>optometrist</c:v>
                </c:pt>
                <c:pt idx="1">
                  <c:v>therapist</c:v>
                </c:pt>
                <c:pt idx="2">
                  <c:v>consultant</c:v>
                </c:pt>
                <c:pt idx="3">
                  <c:v>GP</c:v>
                </c:pt>
              </c:strCache>
            </c:strRef>
          </c:cat>
          <c:val>
            <c:numRef>
              <c:f>'q7 all statements'!$B$56:$B$59</c:f>
              <c:numCache>
                <c:formatCode>General</c:formatCode>
                <c:ptCount val="4"/>
                <c:pt idx="0">
                  <c:v>67</c:v>
                </c:pt>
                <c:pt idx="1">
                  <c:v>60</c:v>
                </c:pt>
                <c:pt idx="2">
                  <c:v>43</c:v>
                </c:pt>
                <c:pt idx="3">
                  <c:v>18</c:v>
                </c:pt>
              </c:numCache>
            </c:numRef>
          </c:val>
        </c:ser>
        <c:ser>
          <c:idx val="1"/>
          <c:order val="1"/>
          <c:tx>
            <c:strRef>
              <c:f>'q7 all statements'!$C$55</c:f>
              <c:strCache>
                <c:ptCount val="1"/>
                <c:pt idx="0">
                  <c:v>not main concern</c:v>
                </c:pt>
              </c:strCache>
            </c:strRef>
          </c:tx>
          <c:spPr>
            <a:solidFill>
              <a:srgbClr val="0070C0"/>
            </a:solidFill>
          </c:spPr>
          <c:dLbls>
            <c:txPr>
              <a:bodyPr/>
              <a:lstStyle/>
              <a:p>
                <a:pPr>
                  <a:defRPr sz="1200" b="1" baseline="0"/>
                </a:pPr>
                <a:endParaRPr lang="en-US"/>
              </a:p>
            </c:txPr>
            <c:showVal val="1"/>
          </c:dLbls>
          <c:cat>
            <c:strRef>
              <c:f>'q7 all statements'!$A$56:$A$59</c:f>
              <c:strCache>
                <c:ptCount val="4"/>
                <c:pt idx="0">
                  <c:v>optometrist</c:v>
                </c:pt>
                <c:pt idx="1">
                  <c:v>therapist</c:v>
                </c:pt>
                <c:pt idx="2">
                  <c:v>consultant</c:v>
                </c:pt>
                <c:pt idx="3">
                  <c:v>GP</c:v>
                </c:pt>
              </c:strCache>
            </c:strRef>
          </c:cat>
          <c:val>
            <c:numRef>
              <c:f>'q7 all statements'!$C$56:$C$59</c:f>
              <c:numCache>
                <c:formatCode>General</c:formatCode>
                <c:ptCount val="4"/>
                <c:pt idx="0">
                  <c:v>33</c:v>
                </c:pt>
                <c:pt idx="1">
                  <c:v>40</c:v>
                </c:pt>
                <c:pt idx="2">
                  <c:v>67</c:v>
                </c:pt>
                <c:pt idx="3">
                  <c:v>82</c:v>
                </c:pt>
              </c:numCache>
            </c:numRef>
          </c:val>
        </c:ser>
        <c:overlap val="100"/>
        <c:axId val="47540480"/>
        <c:axId val="47569920"/>
      </c:barChart>
      <c:catAx>
        <c:axId val="47540480"/>
        <c:scaling>
          <c:orientation val="minMax"/>
        </c:scaling>
        <c:axPos val="l"/>
        <c:tickLblPos val="nextTo"/>
        <c:txPr>
          <a:bodyPr/>
          <a:lstStyle/>
          <a:p>
            <a:pPr>
              <a:defRPr sz="1400" b="1" i="0" baseline="0"/>
            </a:pPr>
            <a:endParaRPr lang="en-US"/>
          </a:p>
        </c:txPr>
        <c:crossAx val="47569920"/>
        <c:crosses val="autoZero"/>
        <c:auto val="1"/>
        <c:lblAlgn val="ctr"/>
        <c:lblOffset val="100"/>
      </c:catAx>
      <c:valAx>
        <c:axId val="47569920"/>
        <c:scaling>
          <c:orientation val="minMax"/>
        </c:scaling>
        <c:axPos val="b"/>
        <c:majorGridlines/>
        <c:numFmt formatCode="0%" sourceLinked="1"/>
        <c:tickLblPos val="nextTo"/>
        <c:txPr>
          <a:bodyPr/>
          <a:lstStyle/>
          <a:p>
            <a:pPr>
              <a:defRPr sz="1190" b="1" i="0" baseline="0"/>
            </a:pPr>
            <a:endParaRPr lang="en-US"/>
          </a:p>
        </c:txPr>
        <c:crossAx val="47540480"/>
        <c:crosses val="autoZero"/>
        <c:crossBetween val="between"/>
        <c:majorUnit val="0.2"/>
      </c:valAx>
    </c:plotArea>
    <c:legend>
      <c:legendPos val="b"/>
      <c:spPr>
        <a:ln>
          <a:solidFill>
            <a:prstClr val="black"/>
          </a:solidFill>
        </a:ln>
      </c:spPr>
      <c:txPr>
        <a:bodyPr/>
        <a:lstStyle/>
        <a:p>
          <a:pPr>
            <a:defRPr sz="1300" b="1" i="0" baseline="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2889" tIns="46444" rIns="92889" bIns="46444" numCol="1" anchor="t" anchorCtr="0" compatLnSpc="1">
            <a:prstTxWarp prst="textNoShape">
              <a:avLst/>
            </a:prstTxWarp>
          </a:bodyPr>
          <a:lstStyle>
            <a:lvl1pPr defTabSz="928688" eaLnBrk="0" hangingPunct="0">
              <a:defRPr sz="1200">
                <a:latin typeface="Times New Roman" pitchFamily="18" charset="0"/>
              </a:defRPr>
            </a:lvl1pPr>
          </a:lstStyle>
          <a:p>
            <a:pPr>
              <a:defRPr/>
            </a:pPr>
            <a:endParaRPr lang="en-GB"/>
          </a:p>
        </p:txBody>
      </p:sp>
      <p:sp>
        <p:nvSpPr>
          <p:cNvPr id="211971"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2889" tIns="46444" rIns="92889" bIns="46444" numCol="1" anchor="t" anchorCtr="0" compatLnSpc="1">
            <a:prstTxWarp prst="textNoShape">
              <a:avLst/>
            </a:prstTxWarp>
          </a:bodyPr>
          <a:lstStyle>
            <a:lvl1pPr algn="r" defTabSz="928688" eaLnBrk="0" hangingPunct="0">
              <a:defRPr sz="1200">
                <a:latin typeface="Times New Roman" pitchFamily="18" charset="0"/>
              </a:defRPr>
            </a:lvl1pPr>
          </a:lstStyle>
          <a:p>
            <a:pPr>
              <a:defRPr/>
            </a:pPr>
            <a:endParaRPr lang="en-GB"/>
          </a:p>
        </p:txBody>
      </p:sp>
      <p:sp>
        <p:nvSpPr>
          <p:cNvPr id="211972"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2889" tIns="46444" rIns="92889" bIns="46444" numCol="1" anchor="b" anchorCtr="0" compatLnSpc="1">
            <a:prstTxWarp prst="textNoShape">
              <a:avLst/>
            </a:prstTxWarp>
          </a:bodyPr>
          <a:lstStyle>
            <a:lvl1pPr defTabSz="928688" eaLnBrk="0" hangingPunct="0">
              <a:defRPr sz="1200">
                <a:latin typeface="Times New Roman" pitchFamily="18" charset="0"/>
              </a:defRPr>
            </a:lvl1pPr>
          </a:lstStyle>
          <a:p>
            <a:pPr>
              <a:defRPr/>
            </a:pPr>
            <a:endParaRPr lang="en-GB"/>
          </a:p>
        </p:txBody>
      </p:sp>
      <p:sp>
        <p:nvSpPr>
          <p:cNvPr id="211973"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2889" tIns="46444" rIns="92889" bIns="46444" numCol="1" anchor="b" anchorCtr="0" compatLnSpc="1">
            <a:prstTxWarp prst="textNoShape">
              <a:avLst/>
            </a:prstTxWarp>
          </a:bodyPr>
          <a:lstStyle>
            <a:lvl1pPr algn="r" defTabSz="928688" eaLnBrk="0" hangingPunct="0">
              <a:defRPr sz="1200">
                <a:latin typeface="Times New Roman" pitchFamily="18" charset="0"/>
              </a:defRPr>
            </a:lvl1pPr>
          </a:lstStyle>
          <a:p>
            <a:pPr>
              <a:defRPr/>
            </a:pPr>
            <a:fld id="{DC4B533F-2C2C-43C8-9F81-9A4288BBBF0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283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32835"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632837"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2838"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632839" name="Rectangle 7"/>
          <p:cNvSpPr>
            <a:spLocks noGrp="1" noChangeArrowheads="1"/>
          </p:cNvSpPr>
          <p:nvPr>
            <p:ph type="sldNum" sz="quarter" idx="5"/>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BB22D136-F940-4766-B719-F3B6A12F40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0A56B39-1DA4-4DE5-97D5-51CC1B1F03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University of Warwick</a:t>
            </a:r>
          </a:p>
        </p:txBody>
      </p:sp>
      <p:sp>
        <p:nvSpPr>
          <p:cNvPr id="6" name="Slide Number Placeholder 17"/>
          <p:cNvSpPr>
            <a:spLocks noGrp="1"/>
          </p:cNvSpPr>
          <p:nvPr>
            <p:ph type="sldNum" sz="quarter" idx="12"/>
          </p:nvPr>
        </p:nvSpPr>
        <p:spPr/>
        <p:txBody>
          <a:bodyPr/>
          <a:lstStyle>
            <a:lvl1pPr>
              <a:defRPr/>
            </a:lvl1pPr>
          </a:lstStyle>
          <a:p>
            <a:pPr>
              <a:defRPr/>
            </a:pPr>
            <a:fld id="{15E790C9-D492-4329-AAE3-B24336A483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University of Warwick</a:t>
            </a:r>
          </a:p>
        </p:txBody>
      </p:sp>
      <p:sp>
        <p:nvSpPr>
          <p:cNvPr id="6" name="Slide Number Placeholder 17"/>
          <p:cNvSpPr>
            <a:spLocks noGrp="1"/>
          </p:cNvSpPr>
          <p:nvPr>
            <p:ph type="sldNum" sz="quarter" idx="12"/>
          </p:nvPr>
        </p:nvSpPr>
        <p:spPr/>
        <p:txBody>
          <a:bodyPr/>
          <a:lstStyle>
            <a:lvl1pPr>
              <a:defRPr/>
            </a:lvl1pPr>
          </a:lstStyle>
          <a:p>
            <a:pPr>
              <a:defRPr/>
            </a:pPr>
            <a:fld id="{DC7A4CCD-A49F-4B02-AD19-19B8C361C1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r>
              <a:rPr lang="en-US"/>
              <a:t>University of Warwick</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D6A3362E-1814-44B1-B98D-5BE94D9A72B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905000"/>
            <a:ext cx="8229600" cy="4114800"/>
          </a:xfrm>
        </p:spPr>
        <p:txBody>
          <a:bodyPr>
            <a:normAutofit/>
          </a:bodyPr>
          <a:lstStyle/>
          <a:p>
            <a:pPr lvl="0"/>
            <a:endParaRPr lang="en-GB"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r>
              <a:rPr lang="en-GB"/>
              <a:t>	</a:t>
            </a: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t>Warwick Medical School</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E6FB0385-290A-4AD7-86A4-3146110CC1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University of Warwick</a:t>
            </a:r>
          </a:p>
        </p:txBody>
      </p:sp>
      <p:sp>
        <p:nvSpPr>
          <p:cNvPr id="6" name="Slide Number Placeholder 17"/>
          <p:cNvSpPr>
            <a:spLocks noGrp="1"/>
          </p:cNvSpPr>
          <p:nvPr>
            <p:ph type="sldNum" sz="quarter" idx="12"/>
          </p:nvPr>
        </p:nvSpPr>
        <p:spPr/>
        <p:txBody>
          <a:bodyPr/>
          <a:lstStyle>
            <a:lvl1pPr>
              <a:defRPr/>
            </a:lvl1pPr>
          </a:lstStyle>
          <a:p>
            <a:pPr>
              <a:defRPr/>
            </a:pPr>
            <a:fld id="{6EC266BE-4573-4ACA-9377-41DACDF39F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University of Warwick</a:t>
            </a:r>
          </a:p>
        </p:txBody>
      </p:sp>
      <p:sp>
        <p:nvSpPr>
          <p:cNvPr id="8" name="Slide Number Placeholder 5"/>
          <p:cNvSpPr>
            <a:spLocks noGrp="1"/>
          </p:cNvSpPr>
          <p:nvPr>
            <p:ph type="sldNum" sz="quarter" idx="12"/>
          </p:nvPr>
        </p:nvSpPr>
        <p:spPr/>
        <p:txBody>
          <a:bodyPr/>
          <a:lstStyle>
            <a:lvl1pPr>
              <a:defRPr/>
            </a:lvl1pPr>
            <a:extLst/>
          </a:lstStyle>
          <a:p>
            <a:pPr>
              <a:defRPr/>
            </a:pPr>
            <a:fld id="{201C890B-98C9-4411-B35F-848DE385E6C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University of Warwick</a:t>
            </a:r>
          </a:p>
        </p:txBody>
      </p:sp>
      <p:sp>
        <p:nvSpPr>
          <p:cNvPr id="7" name="Slide Number Placeholder 6"/>
          <p:cNvSpPr>
            <a:spLocks noGrp="1"/>
          </p:cNvSpPr>
          <p:nvPr>
            <p:ph type="sldNum" sz="quarter" idx="12"/>
          </p:nvPr>
        </p:nvSpPr>
        <p:spPr/>
        <p:txBody>
          <a:bodyPr/>
          <a:lstStyle>
            <a:lvl1pPr>
              <a:defRPr/>
            </a:lvl1pPr>
            <a:extLst/>
          </a:lstStyle>
          <a:p>
            <a:pPr>
              <a:defRPr/>
            </a:pPr>
            <a:fld id="{08215753-CC02-4C6B-81E9-E7E7536854B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University of Warwick</a:t>
            </a:r>
          </a:p>
        </p:txBody>
      </p:sp>
      <p:sp>
        <p:nvSpPr>
          <p:cNvPr id="9" name="Slide Number Placeholder 8"/>
          <p:cNvSpPr>
            <a:spLocks noGrp="1"/>
          </p:cNvSpPr>
          <p:nvPr>
            <p:ph type="sldNum" sz="quarter" idx="12"/>
          </p:nvPr>
        </p:nvSpPr>
        <p:spPr/>
        <p:txBody>
          <a:bodyPr/>
          <a:lstStyle>
            <a:lvl1pPr>
              <a:defRPr/>
            </a:lvl1pPr>
            <a:extLst/>
          </a:lstStyle>
          <a:p>
            <a:pPr>
              <a:defRPr/>
            </a:pPr>
            <a:fld id="{BF0C725F-136F-468B-8713-23932DB0C28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University of Warwick</a:t>
            </a:r>
          </a:p>
        </p:txBody>
      </p:sp>
      <p:sp>
        <p:nvSpPr>
          <p:cNvPr id="5" name="Slide Number Placeholder 4"/>
          <p:cNvSpPr>
            <a:spLocks noGrp="1"/>
          </p:cNvSpPr>
          <p:nvPr>
            <p:ph type="sldNum" sz="quarter" idx="12"/>
          </p:nvPr>
        </p:nvSpPr>
        <p:spPr/>
        <p:txBody>
          <a:bodyPr/>
          <a:lstStyle>
            <a:lvl1pPr>
              <a:defRPr/>
            </a:lvl1pPr>
            <a:extLst/>
          </a:lstStyle>
          <a:p>
            <a:pPr>
              <a:defRPr/>
            </a:pPr>
            <a:fld id="{ED5BB881-BD80-437F-9F25-C2D36A805AE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University of Warwick</a:t>
            </a:r>
          </a:p>
        </p:txBody>
      </p:sp>
      <p:sp>
        <p:nvSpPr>
          <p:cNvPr id="4" name="Slide Number Placeholder 17"/>
          <p:cNvSpPr>
            <a:spLocks noGrp="1"/>
          </p:cNvSpPr>
          <p:nvPr>
            <p:ph type="sldNum" sz="quarter" idx="12"/>
          </p:nvPr>
        </p:nvSpPr>
        <p:spPr/>
        <p:txBody>
          <a:bodyPr/>
          <a:lstStyle>
            <a:lvl1pPr>
              <a:defRPr/>
            </a:lvl1pPr>
          </a:lstStyle>
          <a:p>
            <a:pPr>
              <a:defRPr/>
            </a:pPr>
            <a:fld id="{FD69CB15-B366-4603-A377-DDCAD0AFF8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University of Warwick</a:t>
            </a:r>
          </a:p>
        </p:txBody>
      </p:sp>
      <p:sp>
        <p:nvSpPr>
          <p:cNvPr id="7" name="Slide Number Placeholder 6"/>
          <p:cNvSpPr>
            <a:spLocks noGrp="1"/>
          </p:cNvSpPr>
          <p:nvPr>
            <p:ph type="sldNum" sz="quarter" idx="12"/>
          </p:nvPr>
        </p:nvSpPr>
        <p:spPr/>
        <p:txBody>
          <a:bodyPr/>
          <a:lstStyle>
            <a:lvl1pPr>
              <a:defRPr/>
            </a:lvl1pPr>
            <a:extLst/>
          </a:lstStyle>
          <a:p>
            <a:pPr>
              <a:defRPr/>
            </a:pPr>
            <a:fld id="{DC07A502-F7FB-41A5-898C-38E37908044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t>University of Warwick</a:t>
            </a: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694894C0-50FF-4909-875D-93E5D354A6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smtClean="0">
                <a:solidFill>
                  <a:schemeClr val="tx1"/>
                </a:solidFill>
              </a:defRPr>
            </a:lvl1pPr>
            <a:extLst/>
          </a:lstStyle>
          <a:p>
            <a:pPr>
              <a:defRPr/>
            </a:pPr>
            <a:r>
              <a:rPr lang="en-US"/>
              <a:t>University of Warwick</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E7BEB8AD-4393-4B74-853F-904F29AFCA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8" r:id="rId1"/>
    <p:sldLayoutId id="2147483967" r:id="rId2"/>
    <p:sldLayoutId id="2147483969" r:id="rId3"/>
    <p:sldLayoutId id="2147483970" r:id="rId4"/>
    <p:sldLayoutId id="2147483971" r:id="rId5"/>
    <p:sldLayoutId id="2147483972" r:id="rId6"/>
    <p:sldLayoutId id="2147483966" r:id="rId7"/>
    <p:sldLayoutId id="2147483973" r:id="rId8"/>
    <p:sldLayoutId id="2147483974" r:id="rId9"/>
    <p:sldLayoutId id="2147483965" r:id="rId10"/>
    <p:sldLayoutId id="2147483964" r:id="rId11"/>
    <p:sldLayoutId id="2147483975" r:id="rId12"/>
    <p:sldLayoutId id="2147483976" r:id="rId13"/>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GB" dirty="0" smtClean="0"/>
              <a:t>The Role of The GP in Giving Advice on Fitness to Drive</a:t>
            </a:r>
            <a:endParaRPr lang="en-GB" dirty="0"/>
          </a:p>
        </p:txBody>
      </p:sp>
      <p:sp>
        <p:nvSpPr>
          <p:cNvPr id="5" name="Subtitle 4"/>
          <p:cNvSpPr>
            <a:spLocks noGrp="1"/>
          </p:cNvSpPr>
          <p:nvPr>
            <p:ph type="subTitle" idx="1"/>
          </p:nvPr>
        </p:nvSpPr>
        <p:spPr>
          <a:xfrm>
            <a:off x="685800" y="3611563"/>
            <a:ext cx="7772400" cy="1200150"/>
          </a:xfrm>
        </p:spPr>
        <p:txBody>
          <a:bodyPr>
            <a:normAutofit/>
          </a:bodyPr>
          <a:lstStyle/>
          <a:p>
            <a:pPr marR="0">
              <a:lnSpc>
                <a:spcPct val="80000"/>
              </a:lnSpc>
            </a:pPr>
            <a:r>
              <a:rPr lang="en-GB" sz="2500" smtClean="0"/>
              <a:t>Dr Carol Hawley</a:t>
            </a:r>
          </a:p>
          <a:p>
            <a:pPr marR="0">
              <a:lnSpc>
                <a:spcPct val="80000"/>
              </a:lnSpc>
            </a:pPr>
            <a:r>
              <a:rPr lang="en-GB" sz="2500" smtClean="0"/>
              <a:t>Warwick Medical School</a:t>
            </a:r>
          </a:p>
          <a:p>
            <a:pPr marR="0">
              <a:lnSpc>
                <a:spcPct val="80000"/>
              </a:lnSpc>
            </a:pPr>
            <a:r>
              <a:rPr lang="en-GB" sz="2500" smtClean="0"/>
              <a:t>University of Warwick</a:t>
            </a:r>
          </a:p>
        </p:txBody>
      </p:sp>
      <p:sp>
        <p:nvSpPr>
          <p:cNvPr id="4" name="Footer Placeholder 3"/>
          <p:cNvSpPr>
            <a:spLocks noGrp="1"/>
          </p:cNvSpPr>
          <p:nvPr>
            <p:ph type="ftr" sz="quarter" idx="11"/>
          </p:nvPr>
        </p:nvSpPr>
        <p:spPr/>
        <p:txBody>
          <a:bodyPr/>
          <a:lstStyle/>
          <a:p>
            <a:pPr>
              <a:defRPr/>
            </a:pPr>
            <a:r>
              <a:rPr lang="en-US" smtClean="0"/>
              <a:t>University of Warwick</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26626" name="Rectangle 6"/>
          <p:cNvSpPr>
            <a:spLocks noChangeArrowheads="1"/>
          </p:cNvSpPr>
          <p:nvPr/>
        </p:nvSpPr>
        <p:spPr bwMode="auto">
          <a:xfrm>
            <a:off x="1143000" y="857250"/>
            <a:ext cx="6858000" cy="5170488"/>
          </a:xfrm>
          <a:prstGeom prst="rect">
            <a:avLst/>
          </a:prstGeom>
          <a:noFill/>
          <a:ln w="9525">
            <a:noFill/>
            <a:miter lim="800000"/>
            <a:headEnd/>
            <a:tailEnd/>
          </a:ln>
        </p:spPr>
        <p:txBody>
          <a:bodyPr>
            <a:spAutoFit/>
          </a:bodyPr>
          <a:lstStyle/>
          <a:p>
            <a:pPr eaLnBrk="0" hangingPunct="0"/>
            <a:r>
              <a:rPr lang="en-GB" sz="3000">
                <a:latin typeface="Arial" charset="0"/>
              </a:rPr>
              <a:t>Sounds straightforward, but...</a:t>
            </a:r>
          </a:p>
          <a:p>
            <a:pPr eaLnBrk="0" hangingPunct="0"/>
            <a:r>
              <a:rPr lang="en-GB" sz="3000">
                <a:latin typeface="Arial" charset="0"/>
              </a:rPr>
              <a:t>Fewer notifications to DVLA than would be expected from prevalence of medical conditions.</a:t>
            </a:r>
          </a:p>
          <a:p>
            <a:pPr eaLnBrk="0" hangingPunct="0"/>
            <a:endParaRPr lang="en-GB" sz="3000">
              <a:latin typeface="Arial" charset="0"/>
            </a:endParaRPr>
          </a:p>
          <a:p>
            <a:pPr eaLnBrk="0" hangingPunct="0"/>
            <a:r>
              <a:rPr lang="en-GB" sz="3000">
                <a:latin typeface="Arial" charset="0"/>
              </a:rPr>
              <a:t>Study commissioned by Department for Transport to investigate the knowledge and attitudes of health professionals to giving advice on fitness to drive to patients</a:t>
            </a:r>
            <a:br>
              <a:rPr lang="en-GB" sz="3000">
                <a:latin typeface="Arial" charset="0"/>
              </a:rPr>
            </a:br>
            <a:r>
              <a:rPr lang="en-GB" sz="3000">
                <a:latin typeface="Arial" charset="0"/>
              </a:rPr>
              <a:t>Hawley (2010)</a:t>
            </a:r>
            <a:endParaRPr lang="en-GB" sz="3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7" name="Rectangle 3"/>
          <p:cNvSpPr>
            <a:spLocks noGrp="1" noChangeArrowheads="1"/>
          </p:cNvSpPr>
          <p:nvPr>
            <p:ph idx="1"/>
          </p:nvPr>
        </p:nvSpPr>
        <p:spPr>
          <a:xfrm>
            <a:off x="457200" y="2143125"/>
            <a:ext cx="8229600" cy="3876675"/>
          </a:xfrm>
        </p:spPr>
        <p:txBody>
          <a:bodyPr/>
          <a:lstStyle/>
          <a:p>
            <a:r>
              <a:rPr lang="en-GB" sz="3200" smtClean="0">
                <a:latin typeface="Arial" charset="0"/>
              </a:rPr>
              <a:t>What do they know?</a:t>
            </a:r>
          </a:p>
          <a:p>
            <a:r>
              <a:rPr lang="en-GB" sz="3200" smtClean="0">
                <a:latin typeface="Arial" charset="0"/>
              </a:rPr>
              <a:t>What do they think?</a:t>
            </a:r>
          </a:p>
          <a:p>
            <a:r>
              <a:rPr lang="en-GB" sz="3200" smtClean="0">
                <a:latin typeface="Arial" charset="0"/>
              </a:rPr>
              <a:t>What do they say they do?</a:t>
            </a:r>
          </a:p>
          <a:p>
            <a:r>
              <a:rPr lang="en-GB" sz="3200" smtClean="0">
                <a:latin typeface="Arial" charset="0"/>
              </a:rPr>
              <a:t>What </a:t>
            </a:r>
            <a:r>
              <a:rPr lang="en-GB" sz="3200" b="1" smtClean="0">
                <a:latin typeface="Arial" charset="0"/>
              </a:rPr>
              <a:t>do</a:t>
            </a:r>
            <a:r>
              <a:rPr lang="en-GB" sz="3200" smtClean="0">
                <a:latin typeface="Arial" charset="0"/>
              </a:rPr>
              <a:t> they do in practice?</a:t>
            </a:r>
          </a:p>
          <a:p>
            <a:r>
              <a:rPr lang="en-GB" sz="3200" smtClean="0">
                <a:latin typeface="Arial" charset="0"/>
              </a:rPr>
              <a:t>What do patients think?</a:t>
            </a:r>
          </a:p>
          <a:p>
            <a:r>
              <a:rPr lang="en-GB" sz="3200" smtClean="0">
                <a:latin typeface="Arial" charset="0"/>
              </a:rPr>
              <a:t>How can current practice be improved?</a:t>
            </a:r>
            <a:endParaRPr lang="en-US" sz="3200" smtClean="0">
              <a:latin typeface="Arial" charset="0"/>
            </a:endParaRPr>
          </a:p>
        </p:txBody>
      </p:sp>
      <p:sp>
        <p:nvSpPr>
          <p:cNvPr id="2765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46146" name="Rectangle 2"/>
          <p:cNvSpPr>
            <a:spLocks noGrp="1" noChangeArrowheads="1"/>
          </p:cNvSpPr>
          <p:nvPr>
            <p:ph type="title"/>
          </p:nvPr>
        </p:nvSpPr>
        <p:spPr>
          <a:xfrm>
            <a:off x="457200" y="274638"/>
            <a:ext cx="8229600" cy="1511288"/>
          </a:xfrm>
        </p:spPr>
        <p:txBody>
          <a:bodyPr>
            <a:normAutofit fontScale="90000"/>
          </a:bodyPr>
          <a:lstStyle/>
          <a:p>
            <a:pPr fontAlgn="auto">
              <a:spcAft>
                <a:spcPts val="0"/>
              </a:spcAft>
              <a:defRPr/>
            </a:pPr>
            <a:r>
              <a:rPr lang="en-GB" sz="4000" dirty="0">
                <a:latin typeface="Arial" charset="0"/>
              </a:rPr>
              <a:t>Health Professionals and </a:t>
            </a:r>
            <a:r>
              <a:rPr lang="en-GB" sz="4000" dirty="0" smtClean="0">
                <a:latin typeface="Arial" charset="0"/>
              </a:rPr>
              <a:t>Advice on Fitness </a:t>
            </a:r>
            <a:r>
              <a:rPr lang="en-GB" sz="4000" dirty="0">
                <a:latin typeface="Arial" charset="0"/>
              </a:rPr>
              <a:t>to </a:t>
            </a:r>
            <a:r>
              <a:rPr lang="en-GB" sz="4000" dirty="0" smtClean="0">
                <a:latin typeface="Arial" charset="0"/>
              </a:rPr>
              <a:t>Drive: </a:t>
            </a:r>
            <a:br>
              <a:rPr lang="en-GB" sz="4000" dirty="0" smtClean="0">
                <a:latin typeface="Arial" charset="0"/>
              </a:rPr>
            </a:br>
            <a:r>
              <a:rPr lang="en-GB" sz="4000" dirty="0" smtClean="0">
                <a:latin typeface="Arial" charset="0"/>
              </a:rPr>
              <a:t>Research Questions</a:t>
            </a:r>
            <a:endParaRPr lang="en-US" sz="4000" dirty="0">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23" name="Rectangle 3"/>
          <p:cNvSpPr>
            <a:spLocks noGrp="1" noChangeArrowheads="1"/>
          </p:cNvSpPr>
          <p:nvPr>
            <p:ph idx="1"/>
          </p:nvPr>
        </p:nvSpPr>
        <p:spPr>
          <a:xfrm>
            <a:off x="685800" y="1268413"/>
            <a:ext cx="7772400" cy="4827587"/>
          </a:xfrm>
        </p:spPr>
        <p:txBody>
          <a:bodyPr>
            <a:normAutofit lnSpcReduction="10000"/>
          </a:bodyPr>
          <a:lstStyle/>
          <a:p>
            <a:pPr marL="566928" indent="-457200" fontAlgn="auto">
              <a:lnSpc>
                <a:spcPct val="90000"/>
              </a:lnSpc>
              <a:spcAft>
                <a:spcPts val="0"/>
              </a:spcAft>
              <a:buFont typeface="+mj-lt"/>
              <a:buAutoNum type="arabicPeriod"/>
              <a:defRPr/>
            </a:pPr>
            <a:r>
              <a:rPr lang="en-GB" sz="2400" b="1" dirty="0">
                <a:latin typeface="Arial" charset="0"/>
              </a:rPr>
              <a:t>Survey of all UK medical schools</a:t>
            </a:r>
          </a:p>
          <a:p>
            <a:pPr marL="566928" indent="-457200" fontAlgn="auto">
              <a:lnSpc>
                <a:spcPct val="90000"/>
              </a:lnSpc>
              <a:spcAft>
                <a:spcPts val="0"/>
              </a:spcAft>
              <a:buFont typeface="+mj-lt"/>
              <a:buAutoNum type="arabicPeriod"/>
              <a:defRPr/>
            </a:pPr>
            <a:r>
              <a:rPr lang="en-GB" sz="2400" b="1" dirty="0">
                <a:latin typeface="Arial" charset="0"/>
              </a:rPr>
              <a:t>Survey of final year medical students</a:t>
            </a:r>
          </a:p>
          <a:p>
            <a:pPr marL="566928" indent="-457200" fontAlgn="auto">
              <a:lnSpc>
                <a:spcPct val="90000"/>
              </a:lnSpc>
              <a:spcAft>
                <a:spcPts val="0"/>
              </a:spcAft>
              <a:buFont typeface="+mj-lt"/>
              <a:buAutoNum type="arabicPeriod"/>
              <a:defRPr/>
            </a:pPr>
            <a:r>
              <a:rPr lang="en-GB" sz="2400" b="1" dirty="0">
                <a:latin typeface="Arial" charset="0"/>
              </a:rPr>
              <a:t>National survey of knowledge/attitudes – all HCP groups</a:t>
            </a:r>
          </a:p>
          <a:p>
            <a:pPr marL="566928" indent="-457200" fontAlgn="auto">
              <a:lnSpc>
                <a:spcPct val="90000"/>
              </a:lnSpc>
              <a:spcAft>
                <a:spcPts val="0"/>
              </a:spcAft>
              <a:buFont typeface="+mj-lt"/>
              <a:buAutoNum type="arabicPeriod"/>
              <a:defRPr/>
            </a:pPr>
            <a:r>
              <a:rPr lang="en-GB" sz="2400" b="1" dirty="0" smtClean="0">
                <a:latin typeface="Arial" charset="0"/>
              </a:rPr>
              <a:t>Exam style scenarios </a:t>
            </a:r>
            <a:r>
              <a:rPr lang="en-GB" sz="2400" b="1" dirty="0">
                <a:latin typeface="Arial" charset="0"/>
              </a:rPr>
              <a:t>to test knowledge</a:t>
            </a:r>
          </a:p>
          <a:p>
            <a:pPr marL="566928" indent="-457200" fontAlgn="auto">
              <a:lnSpc>
                <a:spcPct val="90000"/>
              </a:lnSpc>
              <a:spcAft>
                <a:spcPts val="0"/>
              </a:spcAft>
              <a:buFont typeface="+mj-lt"/>
              <a:buAutoNum type="arabicPeriod"/>
              <a:defRPr/>
            </a:pPr>
            <a:r>
              <a:rPr lang="en-GB" sz="2400" b="1" dirty="0" smtClean="0">
                <a:latin typeface="Arial" charset="0"/>
              </a:rPr>
              <a:t>Simulated consultations to test behaviour</a:t>
            </a:r>
            <a:endParaRPr lang="en-GB" sz="2400" b="1" dirty="0">
              <a:latin typeface="Arial" charset="0"/>
            </a:endParaRPr>
          </a:p>
          <a:p>
            <a:pPr marL="566928" indent="-457200" fontAlgn="auto">
              <a:lnSpc>
                <a:spcPct val="90000"/>
              </a:lnSpc>
              <a:spcAft>
                <a:spcPts val="0"/>
              </a:spcAft>
              <a:buFont typeface="+mj-lt"/>
              <a:buAutoNum type="arabicPeriod"/>
              <a:defRPr/>
            </a:pPr>
            <a:r>
              <a:rPr lang="en-GB" sz="2400" b="1" dirty="0">
                <a:latin typeface="Arial" charset="0"/>
              </a:rPr>
              <a:t>Patient interviews</a:t>
            </a:r>
          </a:p>
          <a:p>
            <a:pPr marL="566928" indent="-457200" fontAlgn="auto">
              <a:lnSpc>
                <a:spcPct val="90000"/>
              </a:lnSpc>
              <a:spcAft>
                <a:spcPts val="0"/>
              </a:spcAft>
              <a:buFont typeface="+mj-lt"/>
              <a:buAutoNum type="arabicPeriod"/>
              <a:defRPr/>
            </a:pPr>
            <a:r>
              <a:rPr lang="en-GB" sz="2400" b="1" dirty="0">
                <a:latin typeface="Arial" charset="0"/>
              </a:rPr>
              <a:t>Diabetic (Type II) patient survey</a:t>
            </a:r>
          </a:p>
          <a:p>
            <a:pPr marL="566928" indent="-457200" fontAlgn="auto">
              <a:lnSpc>
                <a:spcPct val="90000"/>
              </a:lnSpc>
              <a:spcAft>
                <a:spcPts val="0"/>
              </a:spcAft>
              <a:buFont typeface="+mj-lt"/>
              <a:buAutoNum type="arabicPeriod"/>
              <a:defRPr/>
            </a:pPr>
            <a:r>
              <a:rPr lang="en-GB" sz="2400" b="1" dirty="0" smtClean="0">
                <a:latin typeface="Arial" charset="0"/>
              </a:rPr>
              <a:t>In-depth </a:t>
            </a:r>
            <a:r>
              <a:rPr lang="en-GB" sz="2400" b="1" dirty="0">
                <a:latin typeface="Arial" charset="0"/>
              </a:rPr>
              <a:t>case studies</a:t>
            </a:r>
          </a:p>
          <a:p>
            <a:pPr marL="566928" indent="-457200" fontAlgn="auto">
              <a:lnSpc>
                <a:spcPct val="90000"/>
              </a:lnSpc>
              <a:spcAft>
                <a:spcPts val="0"/>
              </a:spcAft>
              <a:buFont typeface="+mj-lt"/>
              <a:buAutoNum type="arabicPeriod"/>
              <a:defRPr/>
            </a:pPr>
            <a:r>
              <a:rPr lang="en-GB" sz="2400" b="1" dirty="0">
                <a:latin typeface="Arial" charset="0"/>
              </a:rPr>
              <a:t>Focus groups</a:t>
            </a:r>
          </a:p>
          <a:p>
            <a:pPr marL="566928" indent="-457200" fontAlgn="auto">
              <a:lnSpc>
                <a:spcPct val="90000"/>
              </a:lnSpc>
              <a:spcAft>
                <a:spcPts val="0"/>
              </a:spcAft>
              <a:buFont typeface="+mj-lt"/>
              <a:buAutoNum type="arabicPeriod"/>
              <a:defRPr/>
            </a:pPr>
            <a:r>
              <a:rPr lang="en-GB" sz="2400" b="1" dirty="0">
                <a:latin typeface="Arial" charset="0"/>
              </a:rPr>
              <a:t>GP </a:t>
            </a:r>
            <a:r>
              <a:rPr lang="en-GB" sz="2400" b="1" dirty="0" smtClean="0">
                <a:latin typeface="Arial" charset="0"/>
              </a:rPr>
              <a:t>survey</a:t>
            </a:r>
            <a:endParaRPr lang="en-GB" sz="2400" b="1" dirty="0">
              <a:latin typeface="Arial" charset="0"/>
            </a:endParaRPr>
          </a:p>
          <a:p>
            <a:pPr marL="566928" indent="-457200" fontAlgn="auto">
              <a:lnSpc>
                <a:spcPct val="90000"/>
              </a:lnSpc>
              <a:spcAft>
                <a:spcPts val="0"/>
              </a:spcAft>
              <a:buFont typeface="+mj-lt"/>
              <a:buAutoNum type="arabicPeriod"/>
              <a:defRPr/>
            </a:pPr>
            <a:r>
              <a:rPr lang="en-GB" sz="2400" b="1" dirty="0">
                <a:latin typeface="Arial" charset="0"/>
              </a:rPr>
              <a:t>Structured </a:t>
            </a:r>
            <a:r>
              <a:rPr lang="en-GB" sz="2400" b="1" dirty="0" smtClean="0">
                <a:latin typeface="Arial" charset="0"/>
              </a:rPr>
              <a:t>workshops to devise strategies for change</a:t>
            </a:r>
            <a:endParaRPr lang="en-GB" sz="2400" b="1" dirty="0">
              <a:latin typeface="Arial" charset="0"/>
            </a:endParaRPr>
          </a:p>
          <a:p>
            <a:pPr marL="365760" indent="-256032" fontAlgn="auto">
              <a:lnSpc>
                <a:spcPct val="90000"/>
              </a:lnSpc>
              <a:spcAft>
                <a:spcPts val="0"/>
              </a:spcAft>
              <a:buFont typeface="Wingdings 3"/>
              <a:buChar char=""/>
              <a:defRPr/>
            </a:pPr>
            <a:endParaRPr lang="en-GB" sz="2400" dirty="0">
              <a:latin typeface="Arial" charset="0"/>
            </a:endParaRPr>
          </a:p>
          <a:p>
            <a:pPr marL="365760" indent="-256032" fontAlgn="auto">
              <a:lnSpc>
                <a:spcPct val="90000"/>
              </a:lnSpc>
              <a:spcAft>
                <a:spcPts val="0"/>
              </a:spcAft>
              <a:buFont typeface="Wingdings 3"/>
              <a:buChar char=""/>
              <a:defRPr/>
            </a:pPr>
            <a:endParaRPr lang="en-GB" sz="2400" dirty="0">
              <a:latin typeface="Arial" charset="0"/>
            </a:endParaRPr>
          </a:p>
          <a:p>
            <a:pPr marL="365760" indent="-256032" fontAlgn="auto">
              <a:lnSpc>
                <a:spcPct val="90000"/>
              </a:lnSpc>
              <a:spcAft>
                <a:spcPts val="0"/>
              </a:spcAft>
              <a:buFont typeface="Wingdings 3"/>
              <a:buChar char=""/>
              <a:defRPr/>
            </a:pPr>
            <a:endParaRPr lang="en-GB" sz="2400" dirty="0">
              <a:latin typeface="Arial" charset="0"/>
            </a:endParaRPr>
          </a:p>
          <a:p>
            <a:pPr marL="365760" indent="-256032" fontAlgn="auto">
              <a:lnSpc>
                <a:spcPct val="90000"/>
              </a:lnSpc>
              <a:spcAft>
                <a:spcPts val="0"/>
              </a:spcAft>
              <a:buFont typeface="Wingdings 3"/>
              <a:buChar char=""/>
              <a:defRPr/>
            </a:pPr>
            <a:endParaRPr lang="en-GB" sz="2400" dirty="0"/>
          </a:p>
          <a:p>
            <a:pPr marL="365760" indent="-256032" fontAlgn="auto">
              <a:lnSpc>
                <a:spcPct val="90000"/>
              </a:lnSpc>
              <a:spcAft>
                <a:spcPts val="0"/>
              </a:spcAft>
              <a:buFont typeface="Wingdings 3"/>
              <a:buChar char=""/>
              <a:defRPr/>
            </a:pPr>
            <a:endParaRPr lang="en-GB" sz="2400" dirty="0"/>
          </a:p>
          <a:p>
            <a:pPr marL="365760" indent="-256032" fontAlgn="auto">
              <a:lnSpc>
                <a:spcPct val="90000"/>
              </a:lnSpc>
              <a:spcAft>
                <a:spcPts val="0"/>
              </a:spcAft>
              <a:buFont typeface="Wingdings 3"/>
              <a:buChar char=""/>
              <a:defRPr/>
            </a:pPr>
            <a:endParaRPr lang="en-GB" sz="2400" dirty="0"/>
          </a:p>
        </p:txBody>
      </p:sp>
      <p:sp>
        <p:nvSpPr>
          <p:cNvPr id="28674"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45122" name="Rectangle 2"/>
          <p:cNvSpPr>
            <a:spLocks noGrp="1" noChangeArrowheads="1"/>
          </p:cNvSpPr>
          <p:nvPr>
            <p:ph type="title"/>
          </p:nvPr>
        </p:nvSpPr>
        <p:spPr>
          <a:xfrm>
            <a:off x="685800" y="333375"/>
            <a:ext cx="7772400" cy="719138"/>
          </a:xfrm>
        </p:spPr>
        <p:txBody>
          <a:bodyPr/>
          <a:lstStyle/>
          <a:p>
            <a:pPr fontAlgn="auto">
              <a:spcAft>
                <a:spcPts val="0"/>
              </a:spcAft>
              <a:defRPr/>
            </a:pPr>
            <a:r>
              <a:rPr lang="en-GB" sz="3600" dirty="0">
                <a:latin typeface="Arial" charset="0"/>
              </a:rPr>
              <a:t>The Study </a:t>
            </a:r>
            <a:r>
              <a:rPr lang="en-GB" sz="3200" dirty="0">
                <a:latin typeface="Arial" charset="0"/>
              </a:rPr>
              <a:t>(n =1923</a:t>
            </a:r>
            <a:r>
              <a:rPr lang="en-GB" sz="3200" dirty="0" smtClean="0">
                <a:latin typeface="Arial" charset="0"/>
              </a:rPr>
              <a:t>) </a:t>
            </a:r>
            <a:r>
              <a:rPr lang="en-GB" sz="2000" dirty="0" smtClean="0">
                <a:latin typeface="Arial" charset="0"/>
              </a:rPr>
              <a:t>(1565 HCPs, 358 patients)</a:t>
            </a:r>
            <a:endParaRPr lang="en-GB" sz="2000" dirty="0">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1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1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idx="1"/>
          </p:nvPr>
        </p:nvSpPr>
        <p:spPr>
          <a:xfrm>
            <a:off x="457200" y="1773238"/>
            <a:ext cx="8229600" cy="4246562"/>
          </a:xfrm>
        </p:spPr>
        <p:txBody>
          <a:bodyPr/>
          <a:lstStyle/>
          <a:p>
            <a:pPr>
              <a:lnSpc>
                <a:spcPct val="90000"/>
              </a:lnSpc>
            </a:pPr>
            <a:r>
              <a:rPr lang="en-GB" b="1" smtClean="0">
                <a:latin typeface="Arial" charset="0"/>
              </a:rPr>
              <a:t>All 32 UK Medical Schools surveyed</a:t>
            </a:r>
          </a:p>
          <a:p>
            <a:pPr>
              <a:lnSpc>
                <a:spcPct val="90000"/>
              </a:lnSpc>
              <a:spcBef>
                <a:spcPct val="0"/>
              </a:spcBef>
            </a:pPr>
            <a:r>
              <a:rPr lang="en-GB" sz="2800" smtClean="0">
                <a:latin typeface="Arial" charset="0"/>
              </a:rPr>
              <a:t>Unusual to find medical aspects of FTD on a syllabus</a:t>
            </a:r>
          </a:p>
          <a:p>
            <a:pPr>
              <a:lnSpc>
                <a:spcPct val="90000"/>
              </a:lnSpc>
              <a:spcBef>
                <a:spcPct val="0"/>
              </a:spcBef>
            </a:pPr>
            <a:r>
              <a:rPr lang="en-GB" sz="2800" smtClean="0">
                <a:latin typeface="Arial" charset="0"/>
              </a:rPr>
              <a:t>Rarely taught in relation to specific conditions</a:t>
            </a:r>
          </a:p>
          <a:p>
            <a:pPr>
              <a:lnSpc>
                <a:spcPct val="90000"/>
              </a:lnSpc>
              <a:spcBef>
                <a:spcPct val="0"/>
              </a:spcBef>
            </a:pPr>
            <a:r>
              <a:rPr lang="en-GB" sz="2800" smtClean="0">
                <a:latin typeface="Arial" charset="0"/>
              </a:rPr>
              <a:t>12 schools (38%) could be an exam question</a:t>
            </a:r>
          </a:p>
          <a:p>
            <a:pPr>
              <a:lnSpc>
                <a:spcPct val="90000"/>
              </a:lnSpc>
              <a:spcBef>
                <a:spcPct val="0"/>
              </a:spcBef>
            </a:pPr>
            <a:endParaRPr lang="en-GB" sz="2800" smtClean="0">
              <a:latin typeface="Arial" charset="0"/>
            </a:endParaRPr>
          </a:p>
          <a:p>
            <a:pPr>
              <a:lnSpc>
                <a:spcPct val="90000"/>
              </a:lnSpc>
            </a:pPr>
            <a:r>
              <a:rPr lang="en-GB" b="1" smtClean="0">
                <a:latin typeface="Arial" charset="0"/>
              </a:rPr>
              <a:t>Survey: 109 final year medical students</a:t>
            </a:r>
          </a:p>
          <a:p>
            <a:pPr>
              <a:lnSpc>
                <a:spcPct val="90000"/>
              </a:lnSpc>
            </a:pPr>
            <a:r>
              <a:rPr lang="en-GB" sz="2800" smtClean="0">
                <a:latin typeface="Arial" charset="0"/>
              </a:rPr>
              <a:t>Few recall specific training, role of placements</a:t>
            </a:r>
          </a:p>
          <a:p>
            <a:pPr>
              <a:lnSpc>
                <a:spcPct val="90000"/>
              </a:lnSpc>
            </a:pPr>
            <a:r>
              <a:rPr lang="en-GB" sz="2800" smtClean="0">
                <a:latin typeface="Arial" charset="0"/>
              </a:rPr>
              <a:t>Most know where to find information, but not when it is needed</a:t>
            </a:r>
            <a:endParaRPr lang="en-US" sz="2800" smtClean="0">
              <a:latin typeface="Arial" charset="0"/>
            </a:endParaRPr>
          </a:p>
        </p:txBody>
      </p:sp>
      <p:sp>
        <p:nvSpPr>
          <p:cNvPr id="2969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36930" name="Rectangle 2"/>
          <p:cNvSpPr>
            <a:spLocks noGrp="1" noChangeArrowheads="1"/>
          </p:cNvSpPr>
          <p:nvPr>
            <p:ph type="title"/>
          </p:nvPr>
        </p:nvSpPr>
        <p:spPr/>
        <p:txBody>
          <a:bodyPr/>
          <a:lstStyle/>
          <a:p>
            <a:pPr fontAlgn="auto">
              <a:spcAft>
                <a:spcPts val="0"/>
              </a:spcAft>
              <a:defRPr/>
            </a:pPr>
            <a:r>
              <a:rPr lang="en-GB">
                <a:latin typeface="Arial" charset="0"/>
              </a:rPr>
              <a:t>Medical Education</a:t>
            </a:r>
            <a:endParaRPr lang="en-US">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Rectangle 3"/>
          <p:cNvSpPr>
            <a:spLocks noGrp="1" noChangeArrowheads="1"/>
          </p:cNvSpPr>
          <p:nvPr>
            <p:ph idx="1"/>
          </p:nvPr>
        </p:nvSpPr>
        <p:spPr>
          <a:xfrm>
            <a:off x="457200" y="1557338"/>
            <a:ext cx="8229600" cy="4462462"/>
          </a:xfrm>
        </p:spPr>
        <p:txBody>
          <a:bodyPr>
            <a:normAutofit lnSpcReduction="10000"/>
          </a:bodyPr>
          <a:lstStyle/>
          <a:p>
            <a:pPr marL="365760" indent="-256032" fontAlgn="auto">
              <a:spcAft>
                <a:spcPts val="0"/>
              </a:spcAft>
              <a:buFont typeface="Wingdings 3"/>
              <a:buChar char=""/>
              <a:defRPr/>
            </a:pPr>
            <a:r>
              <a:rPr lang="en-GB" sz="2800" dirty="0">
                <a:latin typeface="Arial" charset="0"/>
              </a:rPr>
              <a:t>89% think that giving advice to patients on fitness to drive is important</a:t>
            </a:r>
          </a:p>
          <a:p>
            <a:pPr marL="365760" indent="-256032" fontAlgn="auto">
              <a:spcAft>
                <a:spcPts val="0"/>
              </a:spcAft>
              <a:buFont typeface="Wingdings 3"/>
              <a:buChar char=""/>
              <a:defRPr/>
            </a:pPr>
            <a:r>
              <a:rPr lang="en-GB" sz="2800" dirty="0">
                <a:latin typeface="Arial" charset="0"/>
              </a:rPr>
              <a:t>91% think that HCPs have a duty of care to give driving advice to </a:t>
            </a:r>
            <a:r>
              <a:rPr lang="en-GB" sz="2800" dirty="0" smtClean="0">
                <a:latin typeface="Arial" charset="0"/>
              </a:rPr>
              <a:t>patients</a:t>
            </a:r>
          </a:p>
          <a:p>
            <a:pPr marL="365760" indent="-256032" fontAlgn="auto">
              <a:spcAft>
                <a:spcPts val="0"/>
              </a:spcAft>
              <a:buFont typeface="Wingdings 3"/>
              <a:buChar char=""/>
              <a:defRPr/>
            </a:pPr>
            <a:endParaRPr lang="en-GB" sz="2800" dirty="0">
              <a:latin typeface="Arial" charset="0"/>
            </a:endParaRPr>
          </a:p>
          <a:p>
            <a:pPr marL="365760" indent="-256032" fontAlgn="auto">
              <a:spcAft>
                <a:spcPts val="0"/>
              </a:spcAft>
              <a:buFont typeface="Wingdings 3"/>
              <a:buChar char=""/>
              <a:defRPr/>
            </a:pPr>
            <a:r>
              <a:rPr lang="en-GB" sz="2800" dirty="0">
                <a:latin typeface="Arial" charset="0"/>
              </a:rPr>
              <a:t>70% think there is a need for clearer guidelines on FTD</a:t>
            </a:r>
          </a:p>
          <a:p>
            <a:pPr marL="365760" indent="-256032" fontAlgn="auto">
              <a:spcAft>
                <a:spcPts val="0"/>
              </a:spcAft>
              <a:buFont typeface="Wingdings 3"/>
              <a:buChar char=""/>
              <a:defRPr/>
            </a:pPr>
            <a:r>
              <a:rPr lang="en-GB" sz="2800" dirty="0">
                <a:latin typeface="Arial" charset="0"/>
              </a:rPr>
              <a:t>60% say their knowledge of Medical Aspects of </a:t>
            </a:r>
            <a:r>
              <a:rPr lang="en-GB" sz="2800" dirty="0" smtClean="0">
                <a:latin typeface="Arial" charset="0"/>
              </a:rPr>
              <a:t>FTD is </a:t>
            </a:r>
            <a:r>
              <a:rPr lang="en-GB" sz="2800" dirty="0">
                <a:latin typeface="Arial" charset="0"/>
              </a:rPr>
              <a:t>fairly poor</a:t>
            </a:r>
          </a:p>
          <a:p>
            <a:pPr marL="365760" indent="-256032" fontAlgn="auto">
              <a:spcAft>
                <a:spcPts val="0"/>
              </a:spcAft>
              <a:buFont typeface="Wingdings 3"/>
              <a:buChar char=""/>
              <a:defRPr/>
            </a:pPr>
            <a:r>
              <a:rPr lang="en-GB" sz="2800" dirty="0">
                <a:latin typeface="Arial" charset="0"/>
              </a:rPr>
              <a:t>82% think HCPs need more training on FTD</a:t>
            </a:r>
          </a:p>
        </p:txBody>
      </p:sp>
      <p:sp>
        <p:nvSpPr>
          <p:cNvPr id="3072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93570" name="Rectangle 2"/>
          <p:cNvSpPr>
            <a:spLocks noGrp="1" noChangeArrowheads="1"/>
          </p:cNvSpPr>
          <p:nvPr>
            <p:ph type="title"/>
          </p:nvPr>
        </p:nvSpPr>
        <p:spPr>
          <a:xfrm>
            <a:off x="457200" y="292100"/>
            <a:ext cx="8229600" cy="1192213"/>
          </a:xfrm>
        </p:spPr>
        <p:txBody>
          <a:bodyPr/>
          <a:lstStyle/>
          <a:p>
            <a:pPr fontAlgn="auto">
              <a:spcAft>
                <a:spcPts val="0"/>
              </a:spcAft>
              <a:defRPr/>
            </a:pPr>
            <a:r>
              <a:rPr lang="en-GB" sz="3600">
                <a:latin typeface="Arial" charset="0"/>
              </a:rPr>
              <a:t>What HCPs Say </a:t>
            </a:r>
            <a:r>
              <a:rPr lang="en-GB" sz="3200">
                <a:latin typeface="Arial" charset="0"/>
              </a:rPr>
              <a:t>(National Survey n=630)</a:t>
            </a:r>
            <a:endParaRPr lang="en-US" sz="3200">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sz="half" idx="1"/>
          </p:nvPr>
        </p:nvSpPr>
        <p:spPr>
          <a:xfrm>
            <a:off x="457200" y="1481138"/>
            <a:ext cx="7643813" cy="3748087"/>
          </a:xfrm>
        </p:spPr>
        <p:txBody>
          <a:bodyPr/>
          <a:lstStyle/>
          <a:p>
            <a:r>
              <a:rPr lang="en-GB" sz="3600" smtClean="0"/>
              <a:t>Acknowledge it is probably their responsibility</a:t>
            </a:r>
          </a:p>
          <a:p>
            <a:r>
              <a:rPr lang="en-GB" sz="3600" smtClean="0"/>
              <a:t>Other HCPs and other agencies expect GPs to advise patients on FTD as the HCP who knows patient best</a:t>
            </a:r>
          </a:p>
        </p:txBody>
      </p:sp>
      <p:pic>
        <p:nvPicPr>
          <p:cNvPr id="31746" name="Content Placeholder 9" descr="patient having their blood pressure checked.jpg"/>
          <p:cNvPicPr>
            <a:picLocks noGrp="1" noChangeAspect="1"/>
          </p:cNvPicPr>
          <p:nvPr>
            <p:ph sz="half" idx="2"/>
          </p:nvPr>
        </p:nvPicPr>
        <p:blipFill>
          <a:blip r:embed="rId2"/>
          <a:srcRect/>
          <a:stretch>
            <a:fillRect/>
          </a:stretch>
        </p:blipFill>
        <p:spPr>
          <a:xfrm>
            <a:off x="6011863" y="4870450"/>
            <a:ext cx="2160587" cy="1436688"/>
          </a:xfrm>
        </p:spPr>
      </p:pic>
      <p:sp>
        <p:nvSpPr>
          <p:cNvPr id="31747"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GB" smtClean="0"/>
              <a:t>	</a:t>
            </a:r>
            <a:endParaRPr lang="en-US" smtClean="0"/>
          </a:p>
        </p:txBody>
      </p:sp>
      <p:sp>
        <p:nvSpPr>
          <p:cNvPr id="3174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Warwick Medical School</a:t>
            </a:r>
          </a:p>
        </p:txBody>
      </p:sp>
      <p:sp>
        <p:nvSpPr>
          <p:cNvPr id="792578" name="Rectangle 2"/>
          <p:cNvSpPr>
            <a:spLocks noGrp="1" noChangeArrowheads="1"/>
          </p:cNvSpPr>
          <p:nvPr>
            <p:ph type="title"/>
          </p:nvPr>
        </p:nvSpPr>
        <p:spPr/>
        <p:txBody>
          <a:bodyPr/>
          <a:lstStyle/>
          <a:p>
            <a:pPr fontAlgn="auto">
              <a:spcAft>
                <a:spcPts val="0"/>
              </a:spcAft>
              <a:defRPr/>
            </a:pPr>
            <a:r>
              <a:rPr lang="en-GB" dirty="0"/>
              <a:t>GPs are in the front line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Object 5"/>
          <p:cNvGraphicFramePr>
            <a:graphicFrameLocks noGrp="1" noChangeAspect="1"/>
          </p:cNvGraphicFramePr>
          <p:nvPr>
            <p:ph sz="half" idx="1"/>
          </p:nvPr>
        </p:nvGraphicFramePr>
        <p:xfrm>
          <a:off x="633413" y="1722438"/>
          <a:ext cx="8099425" cy="4803775"/>
        </p:xfrm>
        <a:graphic>
          <a:graphicData uri="http://schemas.openxmlformats.org/presentationml/2006/ole">
            <p:oleObj spid="_x0000_s32769" r:id="rId3" imgW="8102286" imgH="4804064" progId="Excel.Chart.8">
              <p:embed/>
            </p:oleObj>
          </a:graphicData>
        </a:graphic>
      </p:graphicFrame>
      <p:sp>
        <p:nvSpPr>
          <p:cNvPr id="32770"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47174" name="Rectangle 6"/>
          <p:cNvSpPr>
            <a:spLocks noGrp="1" noChangeArrowheads="1"/>
          </p:cNvSpPr>
          <p:nvPr>
            <p:ph type="title"/>
          </p:nvPr>
        </p:nvSpPr>
        <p:spPr>
          <a:xfrm>
            <a:off x="457200" y="292100"/>
            <a:ext cx="8229600" cy="1120775"/>
          </a:xfrm>
        </p:spPr>
        <p:txBody>
          <a:bodyPr>
            <a:normAutofit fontScale="90000"/>
          </a:bodyPr>
          <a:lstStyle/>
          <a:p>
            <a:pPr fontAlgn="auto">
              <a:spcAft>
                <a:spcPts val="0"/>
              </a:spcAft>
              <a:defRPr/>
            </a:pPr>
            <a:r>
              <a:rPr lang="en-GB" sz="3600"/>
              <a:t>National Survey: </a:t>
            </a:r>
            <a:r>
              <a:rPr lang="en-GB" sz="3200"/>
              <a:t>agreement with key statements by professional 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5"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GB" smtClean="0"/>
              <a:t>	</a:t>
            </a:r>
            <a:endParaRPr lang="en-US" smtClean="0"/>
          </a:p>
        </p:txBody>
      </p:sp>
      <p:sp>
        <p:nvSpPr>
          <p:cNvPr id="719876"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Warwick Medical School</a:t>
            </a:r>
          </a:p>
        </p:txBody>
      </p:sp>
      <p:sp>
        <p:nvSpPr>
          <p:cNvPr id="729094" name="Rectangle 6"/>
          <p:cNvSpPr>
            <a:spLocks noGrp="1" noChangeArrowheads="1"/>
          </p:cNvSpPr>
          <p:nvPr>
            <p:ph type="title"/>
          </p:nvPr>
        </p:nvSpPr>
        <p:spPr>
          <a:xfrm>
            <a:off x="457200" y="292100"/>
            <a:ext cx="8229600" cy="1265238"/>
          </a:xfrm>
        </p:spPr>
        <p:txBody>
          <a:bodyPr>
            <a:normAutofit fontScale="90000"/>
          </a:bodyPr>
          <a:lstStyle/>
          <a:p>
            <a:pPr fontAlgn="auto">
              <a:spcAft>
                <a:spcPts val="0"/>
              </a:spcAft>
              <a:defRPr/>
            </a:pPr>
            <a:r>
              <a:rPr lang="en-GB" sz="3600"/>
              <a:t>GPs: DVLA guidelines consulted in last 2 years: Top 10 medical conditions</a:t>
            </a:r>
          </a:p>
        </p:txBody>
      </p:sp>
      <p:graphicFrame>
        <p:nvGraphicFramePr>
          <p:cNvPr id="719874" name="Object 2"/>
          <p:cNvGraphicFramePr>
            <a:graphicFrameLocks noChangeAspect="1"/>
          </p:cNvGraphicFramePr>
          <p:nvPr>
            <p:ph sz="half" idx="2"/>
          </p:nvPr>
        </p:nvGraphicFramePr>
        <p:xfrm>
          <a:off x="468313" y="1652588"/>
          <a:ext cx="8218487" cy="4584700"/>
        </p:xfrm>
        <a:graphic>
          <a:graphicData uri="http://schemas.openxmlformats.org/presentationml/2006/ole">
            <p:oleObj spid="_x0000_s719874" name="Chart" r:id="rId3" imgW="4667384" imgH="2409952"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9"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GB" smtClean="0"/>
              <a:t>	</a:t>
            </a:r>
            <a:endParaRPr lang="en-US" smtClean="0"/>
          </a:p>
        </p:txBody>
      </p:sp>
      <p:sp>
        <p:nvSpPr>
          <p:cNvPr id="72090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Warwick Medical School</a:t>
            </a:r>
          </a:p>
        </p:txBody>
      </p:sp>
      <p:sp>
        <p:nvSpPr>
          <p:cNvPr id="728066" name="Rectangle 2"/>
          <p:cNvSpPr>
            <a:spLocks noGrp="1" noChangeArrowheads="1"/>
          </p:cNvSpPr>
          <p:nvPr>
            <p:ph type="title"/>
          </p:nvPr>
        </p:nvSpPr>
        <p:spPr/>
        <p:txBody>
          <a:bodyPr/>
          <a:lstStyle/>
          <a:p>
            <a:pPr fontAlgn="auto">
              <a:spcAft>
                <a:spcPts val="0"/>
              </a:spcAft>
              <a:defRPr/>
            </a:pPr>
            <a:r>
              <a:rPr lang="en-GB" sz="3600" dirty="0" smtClean="0">
                <a:latin typeface="Arial" charset="0"/>
              </a:rPr>
              <a:t>GPs: How many of your patients do you advise </a:t>
            </a:r>
            <a:r>
              <a:rPr lang="en-GB" sz="3600" dirty="0">
                <a:latin typeface="Arial" charset="0"/>
              </a:rPr>
              <a:t>on </a:t>
            </a:r>
            <a:r>
              <a:rPr lang="en-GB" sz="3600" dirty="0" smtClean="0">
                <a:latin typeface="Arial" charset="0"/>
              </a:rPr>
              <a:t>FTD?</a:t>
            </a:r>
            <a:endParaRPr lang="en-GB" dirty="0"/>
          </a:p>
        </p:txBody>
      </p:sp>
      <p:graphicFrame>
        <p:nvGraphicFramePr>
          <p:cNvPr id="720898" name="Object 2"/>
          <p:cNvGraphicFramePr>
            <a:graphicFrameLocks noChangeAspect="1"/>
          </p:cNvGraphicFramePr>
          <p:nvPr>
            <p:ph type="chart" idx="1"/>
          </p:nvPr>
        </p:nvGraphicFramePr>
        <p:xfrm>
          <a:off x="457200" y="1905000"/>
          <a:ext cx="8228013" cy="4114800"/>
        </p:xfrm>
        <a:graphic>
          <a:graphicData uri="http://schemas.openxmlformats.org/presentationml/2006/ole">
            <p:oleObj spid="_x0000_s720898" name="Chart" r:id="rId3" imgW="7772400"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3" name="Rectangle 3"/>
          <p:cNvSpPr>
            <a:spLocks noGrp="1" noChangeArrowheads="1"/>
          </p:cNvSpPr>
          <p:nvPr>
            <p:ph idx="1"/>
          </p:nvPr>
        </p:nvSpPr>
        <p:spPr>
          <a:xfrm>
            <a:off x="457200" y="1500188"/>
            <a:ext cx="8229600" cy="4506912"/>
          </a:xfrm>
        </p:spPr>
        <p:txBody>
          <a:bodyPr>
            <a:normAutofit fontScale="85000" lnSpcReduction="20000"/>
          </a:bodyPr>
          <a:lstStyle/>
          <a:p>
            <a:pPr marL="365760" indent="-256032" fontAlgn="auto">
              <a:lnSpc>
                <a:spcPct val="90000"/>
              </a:lnSpc>
              <a:spcAft>
                <a:spcPts val="0"/>
              </a:spcAft>
              <a:buFont typeface="Wingdings 3"/>
              <a:buChar char=""/>
              <a:defRPr/>
            </a:pPr>
            <a:r>
              <a:rPr lang="en-GB" sz="3000" dirty="0"/>
              <a:t>413 health professionals </a:t>
            </a:r>
            <a:r>
              <a:rPr lang="en-GB" sz="3000" dirty="0" smtClean="0"/>
              <a:t>(199 GPs, 214 other HCPs)</a:t>
            </a:r>
          </a:p>
          <a:p>
            <a:pPr marL="365760" indent="-256032" fontAlgn="auto">
              <a:lnSpc>
                <a:spcPct val="90000"/>
              </a:lnSpc>
              <a:spcAft>
                <a:spcPts val="0"/>
              </a:spcAft>
              <a:buFont typeface="Wingdings 3"/>
              <a:buChar char=""/>
              <a:defRPr/>
            </a:pPr>
            <a:endParaRPr lang="en-GB" sz="3000" dirty="0" smtClean="0"/>
          </a:p>
          <a:p>
            <a:pPr marL="365760" indent="-256032" fontAlgn="auto">
              <a:lnSpc>
                <a:spcPct val="90000"/>
              </a:lnSpc>
              <a:spcAft>
                <a:spcPts val="0"/>
              </a:spcAft>
              <a:buFont typeface="Wingdings 3"/>
              <a:buChar char=""/>
              <a:defRPr/>
            </a:pPr>
            <a:r>
              <a:rPr lang="en-GB" sz="3000" dirty="0" smtClean="0"/>
              <a:t>Scored </a:t>
            </a:r>
            <a:r>
              <a:rPr lang="en-GB" sz="3000" dirty="0"/>
              <a:t>a total of 1554 </a:t>
            </a:r>
            <a:r>
              <a:rPr lang="en-GB" sz="3000" dirty="0" smtClean="0"/>
              <a:t>scenarios (3 or 4 each) </a:t>
            </a:r>
          </a:p>
          <a:p>
            <a:pPr marL="365760" indent="-256032" fontAlgn="auto">
              <a:lnSpc>
                <a:spcPct val="90000"/>
              </a:lnSpc>
              <a:spcAft>
                <a:spcPts val="0"/>
              </a:spcAft>
              <a:buFont typeface="Wingdings 3"/>
              <a:buChar char=""/>
              <a:defRPr/>
            </a:pPr>
            <a:r>
              <a:rPr lang="en-GB" sz="3000" dirty="0" smtClean="0"/>
              <a:t>4 </a:t>
            </a:r>
            <a:r>
              <a:rPr lang="en-GB" sz="3000" dirty="0"/>
              <a:t>medical </a:t>
            </a:r>
            <a:r>
              <a:rPr lang="en-GB" sz="3000" dirty="0" smtClean="0"/>
              <a:t>conditions: older/younger ; male/female in </a:t>
            </a:r>
            <a:r>
              <a:rPr lang="en-GB" sz="3000" dirty="0"/>
              <a:t>which a patient was either: fit to drive, unfit to drive or borderline. </a:t>
            </a:r>
            <a:endParaRPr lang="en-GB" sz="3000" dirty="0" smtClean="0"/>
          </a:p>
          <a:p>
            <a:pPr marL="365760" indent="-256032" fontAlgn="auto">
              <a:lnSpc>
                <a:spcPct val="90000"/>
              </a:lnSpc>
              <a:spcAft>
                <a:spcPts val="0"/>
              </a:spcAft>
              <a:buFont typeface="Wingdings 3"/>
              <a:buChar char=""/>
              <a:defRPr/>
            </a:pPr>
            <a:endParaRPr lang="en-GB" dirty="0" smtClean="0"/>
          </a:p>
          <a:p>
            <a:pPr marL="365760" indent="-256032" fontAlgn="auto">
              <a:lnSpc>
                <a:spcPct val="90000"/>
              </a:lnSpc>
              <a:spcAft>
                <a:spcPts val="0"/>
              </a:spcAft>
              <a:buFont typeface="Wingdings 3"/>
              <a:buChar char=""/>
              <a:defRPr/>
            </a:pPr>
            <a:r>
              <a:rPr lang="en-GB" sz="2800" dirty="0" smtClean="0"/>
              <a:t>Unfit Stroke</a:t>
            </a:r>
            <a:r>
              <a:rPr lang="en-GB" sz="2800" i="1" dirty="0" smtClean="0"/>
              <a:t>: </a:t>
            </a:r>
            <a:r>
              <a:rPr lang="en-GB" sz="2600" i="1" dirty="0" smtClean="0"/>
              <a:t>A 40-year-old male who suffered a minor stroke causing a right </a:t>
            </a:r>
            <a:r>
              <a:rPr lang="en-GB" sz="2600" i="1" dirty="0" err="1" smtClean="0"/>
              <a:t>hemiparesis</a:t>
            </a:r>
            <a:r>
              <a:rPr lang="en-GB" sz="2600" i="1" dirty="0" smtClean="0"/>
              <a:t> one month previously presents to you for check-up.  You confirm that he has made a full, uncomplicated recovery with no residual neurological deficit.  He asks would it be OK to return to work as a lorry driver. </a:t>
            </a:r>
          </a:p>
          <a:p>
            <a:pPr marL="365760" indent="-256032" fontAlgn="auto">
              <a:lnSpc>
                <a:spcPct val="90000"/>
              </a:lnSpc>
              <a:spcAft>
                <a:spcPts val="0"/>
              </a:spcAft>
              <a:buFont typeface="Wingdings 3"/>
              <a:buChar char=""/>
              <a:defRPr/>
            </a:pPr>
            <a:r>
              <a:rPr lang="en-GB" sz="2600" i="1" dirty="0" smtClean="0">
                <a:solidFill>
                  <a:schemeClr val="accent1"/>
                </a:solidFill>
              </a:rPr>
              <a:t>Is he: fit/unfit/borderline</a:t>
            </a:r>
          </a:p>
          <a:p>
            <a:pPr marL="365760" indent="-256032" fontAlgn="auto">
              <a:lnSpc>
                <a:spcPct val="90000"/>
              </a:lnSpc>
              <a:spcAft>
                <a:spcPts val="0"/>
              </a:spcAft>
              <a:buFont typeface="Wingdings 3"/>
              <a:buChar char=""/>
              <a:defRPr/>
            </a:pPr>
            <a:endParaRPr lang="en-GB" dirty="0"/>
          </a:p>
          <a:p>
            <a:pPr marL="365760" indent="-256032" fontAlgn="auto">
              <a:lnSpc>
                <a:spcPct val="90000"/>
              </a:lnSpc>
              <a:spcAft>
                <a:spcPts val="0"/>
              </a:spcAft>
              <a:buFont typeface="Wingdings 3"/>
              <a:buChar char=""/>
              <a:defRPr/>
            </a:pPr>
            <a:endParaRPr lang="en-GB" dirty="0" smtClean="0"/>
          </a:p>
          <a:p>
            <a:pPr marL="365760" indent="-256032" fontAlgn="auto">
              <a:lnSpc>
                <a:spcPct val="90000"/>
              </a:lnSpc>
              <a:spcAft>
                <a:spcPts val="0"/>
              </a:spcAft>
              <a:buFont typeface="Wingdings 3"/>
              <a:buChar char=""/>
              <a:defRPr/>
            </a:pPr>
            <a:endParaRPr lang="en-GB" dirty="0" smtClean="0"/>
          </a:p>
          <a:p>
            <a:pPr marL="365760" indent="-256032" fontAlgn="auto">
              <a:lnSpc>
                <a:spcPct val="90000"/>
              </a:lnSpc>
              <a:spcAft>
                <a:spcPts val="0"/>
              </a:spcAft>
              <a:buFont typeface="Wingdings 3"/>
              <a:buChar char=""/>
              <a:defRPr/>
            </a:pPr>
            <a:endParaRPr lang="en-GB" dirty="0"/>
          </a:p>
        </p:txBody>
      </p:sp>
      <p:sp>
        <p:nvSpPr>
          <p:cNvPr id="73113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65602" name="Rectangle 2"/>
          <p:cNvSpPr>
            <a:spLocks noGrp="1" noChangeArrowheads="1"/>
          </p:cNvSpPr>
          <p:nvPr>
            <p:ph type="title"/>
          </p:nvPr>
        </p:nvSpPr>
        <p:spPr/>
        <p:txBody>
          <a:bodyPr/>
          <a:lstStyle/>
          <a:p>
            <a:pPr fontAlgn="auto">
              <a:spcAft>
                <a:spcPts val="0"/>
              </a:spcAft>
              <a:defRPr/>
            </a:pPr>
            <a:r>
              <a:rPr lang="en-GB" dirty="0" smtClean="0"/>
              <a:t>Exam-style Scenarios</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88"/>
            <a:ext cx="8229600" cy="4506912"/>
          </a:xfrm>
        </p:spPr>
        <p:txBody>
          <a:bodyPr>
            <a:normAutofit fontScale="85000" lnSpcReduction="20000"/>
          </a:bodyPr>
          <a:lstStyle/>
          <a:p>
            <a:pPr marL="365760" indent="-256032" fontAlgn="auto">
              <a:spcAft>
                <a:spcPts val="0"/>
              </a:spcAft>
              <a:buFont typeface="Wingdings 3"/>
              <a:buChar char=""/>
              <a:defRPr/>
            </a:pPr>
            <a:r>
              <a:rPr lang="en-GB" sz="2600" dirty="0" smtClean="0">
                <a:solidFill>
                  <a:srgbClr val="FF0000"/>
                </a:solidFill>
              </a:rPr>
              <a:t>78% of 70+ year old men hold a full driving licence </a:t>
            </a:r>
          </a:p>
          <a:p>
            <a:pPr marL="365760" indent="-256032" fontAlgn="auto">
              <a:spcAft>
                <a:spcPts val="0"/>
              </a:spcAft>
              <a:buFont typeface="Wingdings 3"/>
              <a:buChar char=""/>
              <a:defRPr/>
            </a:pPr>
            <a:r>
              <a:rPr lang="en-GB" sz="2600" dirty="0" smtClean="0"/>
              <a:t>41% of women (57% overall 70+ year olds)</a:t>
            </a:r>
          </a:p>
          <a:p>
            <a:pPr marL="365760" indent="-256032" fontAlgn="auto">
              <a:spcAft>
                <a:spcPts val="0"/>
              </a:spcAft>
              <a:buFont typeface="Wingdings 3"/>
              <a:buChar char=""/>
              <a:defRPr/>
            </a:pPr>
            <a:endParaRPr lang="en-GB" sz="2600" dirty="0" smtClean="0"/>
          </a:p>
          <a:p>
            <a:pPr marL="365760" indent="-256032" fontAlgn="auto">
              <a:spcAft>
                <a:spcPts val="0"/>
              </a:spcAft>
              <a:buFont typeface="Wingdings 3"/>
              <a:buChar char=""/>
              <a:defRPr/>
            </a:pPr>
            <a:r>
              <a:rPr lang="en-GB" sz="2600" dirty="0" smtClean="0"/>
              <a:t>Number of car drivers over 70 yrs old involved in a reported accident = 10,465 (5% of total 212,685)</a:t>
            </a:r>
          </a:p>
          <a:p>
            <a:pPr marL="365760" indent="-256032" fontAlgn="auto">
              <a:spcAft>
                <a:spcPts val="0"/>
              </a:spcAft>
              <a:buFont typeface="Wingdings 3"/>
              <a:buChar char=""/>
              <a:defRPr/>
            </a:pPr>
            <a:r>
              <a:rPr lang="en-GB" sz="2600" dirty="0" smtClean="0"/>
              <a:t>46% of 70+ drivers had an injury (4,782)</a:t>
            </a:r>
          </a:p>
          <a:p>
            <a:pPr marL="365760" indent="-256032" fontAlgn="auto">
              <a:spcAft>
                <a:spcPts val="0"/>
              </a:spcAft>
              <a:buFont typeface="Wingdings 3"/>
              <a:buChar char=""/>
              <a:defRPr/>
            </a:pPr>
            <a:endParaRPr lang="en-GB" sz="2600" dirty="0" smtClean="0"/>
          </a:p>
          <a:p>
            <a:pPr marL="365760" indent="-256032" fontAlgn="auto">
              <a:spcAft>
                <a:spcPts val="0"/>
              </a:spcAft>
              <a:buFont typeface="Wingdings 3"/>
              <a:buChar char=""/>
              <a:defRPr/>
            </a:pPr>
            <a:r>
              <a:rPr lang="en-GB" sz="2600" dirty="0" smtClean="0"/>
              <a:t>6506 car drivers killed or seriously injured</a:t>
            </a:r>
          </a:p>
          <a:p>
            <a:pPr marL="365760" indent="-256032" fontAlgn="auto">
              <a:spcAft>
                <a:spcPts val="0"/>
              </a:spcAft>
              <a:buFont typeface="Wingdings 3"/>
              <a:buChar char=""/>
              <a:defRPr/>
            </a:pPr>
            <a:r>
              <a:rPr lang="en-GB" sz="2600" dirty="0" smtClean="0"/>
              <a:t>70 – 79 age group: 6% of total (386)</a:t>
            </a:r>
          </a:p>
          <a:p>
            <a:pPr marL="365760" indent="-256032" fontAlgn="auto">
              <a:spcAft>
                <a:spcPts val="0"/>
              </a:spcAft>
              <a:buFont typeface="Wingdings 3"/>
              <a:buChar char=""/>
              <a:defRPr/>
            </a:pPr>
            <a:r>
              <a:rPr lang="en-GB" sz="2600" dirty="0" smtClean="0"/>
              <a:t>80+ age group: 5% of total (320)</a:t>
            </a:r>
          </a:p>
          <a:p>
            <a:pPr marL="365760" indent="-256032" fontAlgn="auto">
              <a:spcAft>
                <a:spcPts val="0"/>
              </a:spcAft>
              <a:buFont typeface="Wingdings 3"/>
              <a:buChar char=""/>
              <a:defRPr/>
            </a:pPr>
            <a:r>
              <a:rPr lang="en-GB" sz="2600" dirty="0" smtClean="0"/>
              <a:t>Older drivers not the biggest risk group on the roads</a:t>
            </a:r>
          </a:p>
          <a:p>
            <a:pPr marL="365760" indent="-256032" fontAlgn="auto">
              <a:spcAft>
                <a:spcPts val="0"/>
              </a:spcAft>
              <a:buFont typeface="Wingdings 3"/>
              <a:buChar char=""/>
              <a:defRPr/>
            </a:pPr>
            <a:r>
              <a:rPr lang="en-GB" sz="2600" dirty="0" smtClean="0"/>
              <a:t>Number of accidents due to medical condition: unknown</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endParaRPr lang="en-GB" dirty="0"/>
          </a:p>
        </p:txBody>
      </p:sp>
      <p:sp>
        <p:nvSpPr>
          <p:cNvPr id="184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noAutofit/>
          </a:bodyPr>
          <a:lstStyle/>
          <a:p>
            <a:pPr fontAlgn="auto">
              <a:spcAft>
                <a:spcPts val="0"/>
              </a:spcAft>
              <a:defRPr/>
            </a:pPr>
            <a:r>
              <a:rPr lang="en-GB" sz="3200" dirty="0" smtClean="0"/>
              <a:t>Older Drivers: UK National Travel Survey 2010 &amp; DfT Road Safety Statistics 2011</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945" name="Object 5"/>
          <p:cNvGraphicFramePr>
            <a:graphicFrameLocks noGrp="1" noChangeAspect="1"/>
          </p:cNvGraphicFramePr>
          <p:nvPr>
            <p:ph sz="half" idx="1"/>
          </p:nvPr>
        </p:nvGraphicFramePr>
        <p:xfrm>
          <a:off x="949325" y="306388"/>
          <a:ext cx="7288213" cy="6291262"/>
        </p:xfrm>
        <a:graphic>
          <a:graphicData uri="http://schemas.openxmlformats.org/presentationml/2006/ole">
            <p:oleObj spid="_x0000_s722945" r:id="rId3" imgW="7285351" imgH="6291617" progId="Excel.Chart.8">
              <p:embed/>
            </p:oleObj>
          </a:graphicData>
        </a:graphic>
      </p:graphicFrame>
      <p:sp>
        <p:nvSpPr>
          <p:cNvPr id="722946"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67654" name="Rectangle 6"/>
          <p:cNvSpPr>
            <a:spLocks noGrp="1" noChangeArrowheads="1"/>
          </p:cNvSpPr>
          <p:nvPr>
            <p:ph type="title"/>
          </p:nvPr>
        </p:nvSpPr>
        <p:spPr/>
        <p:txBody>
          <a:bodyPr/>
          <a:lstStyle/>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69" name="Rectangle 3"/>
          <p:cNvSpPr>
            <a:spLocks noGrp="1" noChangeArrowheads="1"/>
          </p:cNvSpPr>
          <p:nvPr>
            <p:ph idx="1"/>
          </p:nvPr>
        </p:nvSpPr>
        <p:spPr/>
        <p:txBody>
          <a:bodyPr/>
          <a:lstStyle/>
          <a:p>
            <a:r>
              <a:rPr lang="en-GB" smtClean="0"/>
              <a:t>Knowledge of medical standards was poor</a:t>
            </a:r>
          </a:p>
          <a:p>
            <a:endParaRPr lang="en-GB" smtClean="0"/>
          </a:p>
          <a:p>
            <a:r>
              <a:rPr lang="en-GB" smtClean="0">
                <a:solidFill>
                  <a:srgbClr val="FF0000"/>
                </a:solidFill>
              </a:rPr>
              <a:t>7%</a:t>
            </a:r>
            <a:r>
              <a:rPr lang="en-GB" smtClean="0"/>
              <a:t> (31/413) HCPs scored all their vignettes correctly.</a:t>
            </a:r>
          </a:p>
          <a:p>
            <a:r>
              <a:rPr lang="en-GB" smtClean="0"/>
              <a:t>Most correctly identified the ‘fit’ patient.</a:t>
            </a:r>
          </a:p>
          <a:p>
            <a:r>
              <a:rPr lang="en-GB" smtClean="0"/>
              <a:t>Bias towards rating patient as fit to drive.</a:t>
            </a:r>
          </a:p>
          <a:p>
            <a:r>
              <a:rPr lang="en-GB" smtClean="0"/>
              <a:t>Most accurate for epileptic patients.</a:t>
            </a:r>
          </a:p>
          <a:p>
            <a:r>
              <a:rPr lang="en-GB" smtClean="0"/>
              <a:t>Drs more accurate than other HCPs.</a:t>
            </a:r>
          </a:p>
        </p:txBody>
      </p:sp>
      <p:sp>
        <p:nvSpPr>
          <p:cNvPr id="72397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71746" name="Rectangle 2"/>
          <p:cNvSpPr>
            <a:spLocks noGrp="1" noChangeArrowheads="1"/>
          </p:cNvSpPr>
          <p:nvPr>
            <p:ph type="title"/>
          </p:nvPr>
        </p:nvSpPr>
        <p:spPr/>
        <p:txBody>
          <a:bodyPr/>
          <a:lstStyle/>
          <a:p>
            <a:pPr fontAlgn="auto">
              <a:spcAft>
                <a:spcPts val="0"/>
              </a:spcAft>
              <a:defRPr/>
            </a:pPr>
            <a:r>
              <a:rPr lang="en-GB" dirty="0" smtClean="0"/>
              <a:t>Scenario Test Results</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4993" name="Picture 2" descr="CG83"/>
          <p:cNvPicPr>
            <a:picLocks noGrp="1" noChangeAspect="1" noChangeArrowheads="1"/>
          </p:cNvPicPr>
          <p:nvPr>
            <p:ph/>
          </p:nvPr>
        </p:nvPicPr>
        <p:blipFill>
          <a:blip r:embed="rId2"/>
          <a:srcRect/>
          <a:stretch>
            <a:fillRect/>
          </a:stretch>
        </p:blipFill>
        <p:spPr>
          <a:xfrm>
            <a:off x="754063" y="292100"/>
            <a:ext cx="7635875" cy="5727700"/>
          </a:xfrm>
        </p:spPr>
      </p:pic>
      <p:sp>
        <p:nvSpPr>
          <p:cNvPr id="724994"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University of Warwick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3" name="Rectangle 3"/>
          <p:cNvSpPr>
            <a:spLocks noGrp="1" noChangeArrowheads="1"/>
          </p:cNvSpPr>
          <p:nvPr>
            <p:ph idx="1"/>
          </p:nvPr>
        </p:nvSpPr>
        <p:spPr>
          <a:xfrm>
            <a:off x="457200" y="1571625"/>
            <a:ext cx="8229600" cy="4665663"/>
          </a:xfrm>
        </p:spPr>
        <p:txBody>
          <a:bodyPr>
            <a:normAutofit fontScale="92500" lnSpcReduction="20000"/>
          </a:bodyPr>
          <a:lstStyle/>
          <a:p>
            <a:pPr marL="365760" indent="-256032" fontAlgn="auto">
              <a:lnSpc>
                <a:spcPct val="90000"/>
              </a:lnSpc>
              <a:spcAft>
                <a:spcPts val="0"/>
              </a:spcAft>
              <a:buFontTx/>
              <a:buNone/>
              <a:defRPr/>
            </a:pPr>
            <a:r>
              <a:rPr lang="en-GB" sz="2800" dirty="0"/>
              <a:t>3 medical </a:t>
            </a:r>
            <a:r>
              <a:rPr lang="en-GB" sz="2800" dirty="0" smtClean="0"/>
              <a:t>conditions</a:t>
            </a:r>
            <a:endParaRPr lang="en-GB" sz="2800" dirty="0"/>
          </a:p>
          <a:p>
            <a:pPr marL="621792" lvl="1" fontAlgn="auto">
              <a:lnSpc>
                <a:spcPct val="90000"/>
              </a:lnSpc>
              <a:spcBef>
                <a:spcPts val="324"/>
              </a:spcBef>
              <a:spcAft>
                <a:spcPts val="0"/>
              </a:spcAft>
              <a:buFont typeface="Verdana"/>
              <a:buChar char="◦"/>
              <a:defRPr/>
            </a:pPr>
            <a:r>
              <a:rPr lang="en-GB" i="1" dirty="0" smtClean="0"/>
              <a:t>Transient Ischemic Attack</a:t>
            </a:r>
            <a:endParaRPr lang="en-GB" i="1" dirty="0"/>
          </a:p>
          <a:p>
            <a:pPr marL="621792" lvl="1" fontAlgn="auto">
              <a:lnSpc>
                <a:spcPct val="90000"/>
              </a:lnSpc>
              <a:spcBef>
                <a:spcPts val="324"/>
              </a:spcBef>
              <a:spcAft>
                <a:spcPts val="0"/>
              </a:spcAft>
              <a:buFont typeface="Verdana"/>
              <a:buChar char="◦"/>
              <a:defRPr/>
            </a:pPr>
            <a:r>
              <a:rPr lang="en-GB" i="1" dirty="0"/>
              <a:t>Diabetes and visual impairment</a:t>
            </a:r>
          </a:p>
          <a:p>
            <a:pPr marL="621792" lvl="1" fontAlgn="auto">
              <a:lnSpc>
                <a:spcPct val="90000"/>
              </a:lnSpc>
              <a:spcBef>
                <a:spcPts val="324"/>
              </a:spcBef>
              <a:spcAft>
                <a:spcPts val="0"/>
              </a:spcAft>
              <a:buFont typeface="Verdana"/>
              <a:buChar char="◦"/>
              <a:defRPr/>
            </a:pPr>
            <a:r>
              <a:rPr lang="en-GB" i="1" dirty="0"/>
              <a:t>Depression with alcohol abuse and over-dependence on diazepam </a:t>
            </a:r>
          </a:p>
          <a:p>
            <a:pPr marL="621792" lvl="1" fontAlgn="auto">
              <a:lnSpc>
                <a:spcPct val="90000"/>
              </a:lnSpc>
              <a:spcBef>
                <a:spcPts val="324"/>
              </a:spcBef>
              <a:spcAft>
                <a:spcPts val="0"/>
              </a:spcAft>
              <a:buFont typeface="Tahoma" pitchFamily="34" charset="0"/>
              <a:buNone/>
              <a:defRPr/>
            </a:pPr>
            <a:r>
              <a:rPr lang="en-GB" dirty="0" smtClean="0"/>
              <a:t>Male/Female</a:t>
            </a:r>
            <a:r>
              <a:rPr lang="en-GB" dirty="0"/>
              <a:t>, age 40 or </a:t>
            </a:r>
            <a:r>
              <a:rPr lang="en-GB" dirty="0" smtClean="0"/>
              <a:t>70</a:t>
            </a:r>
            <a:endParaRPr lang="en-GB" dirty="0"/>
          </a:p>
          <a:p>
            <a:pPr marL="621792" lvl="1" fontAlgn="auto">
              <a:lnSpc>
                <a:spcPct val="90000"/>
              </a:lnSpc>
              <a:spcBef>
                <a:spcPts val="324"/>
              </a:spcBef>
              <a:spcAft>
                <a:spcPts val="0"/>
              </a:spcAft>
              <a:buFont typeface="Tahoma" pitchFamily="34" charset="0"/>
              <a:buNone/>
              <a:defRPr/>
            </a:pPr>
            <a:r>
              <a:rPr lang="en-GB" dirty="0"/>
              <a:t>Real Clinician: Primary/Secondary Care </a:t>
            </a:r>
            <a:r>
              <a:rPr lang="en-GB" dirty="0" smtClean="0"/>
              <a:t>setting</a:t>
            </a:r>
          </a:p>
          <a:p>
            <a:pPr marL="621792" lvl="1" fontAlgn="auto">
              <a:lnSpc>
                <a:spcPct val="90000"/>
              </a:lnSpc>
              <a:spcBef>
                <a:spcPts val="324"/>
              </a:spcBef>
              <a:spcAft>
                <a:spcPts val="0"/>
              </a:spcAft>
              <a:buFont typeface="Tahoma" pitchFamily="34" charset="0"/>
              <a:buNone/>
              <a:defRPr/>
            </a:pPr>
            <a:r>
              <a:rPr lang="en-GB" dirty="0" smtClean="0">
                <a:solidFill>
                  <a:schemeClr val="accent1"/>
                </a:solidFill>
              </a:rPr>
              <a:t>Plenty of driving clues....</a:t>
            </a:r>
            <a:endParaRPr lang="en-GB" dirty="0">
              <a:solidFill>
                <a:schemeClr val="accent1"/>
              </a:solidFill>
            </a:endParaRPr>
          </a:p>
          <a:p>
            <a:pPr marL="621792" lvl="1" fontAlgn="auto">
              <a:lnSpc>
                <a:spcPct val="90000"/>
              </a:lnSpc>
              <a:spcBef>
                <a:spcPts val="324"/>
              </a:spcBef>
              <a:spcAft>
                <a:spcPts val="0"/>
              </a:spcAft>
              <a:buFont typeface="Tahoma" pitchFamily="34" charset="0"/>
              <a:buNone/>
              <a:defRPr/>
            </a:pPr>
            <a:r>
              <a:rPr lang="en-GB" sz="2800" dirty="0" smtClean="0"/>
              <a:t>200 scenarios </a:t>
            </a:r>
            <a:r>
              <a:rPr lang="en-GB" sz="2800" dirty="0"/>
              <a:t>shown in pairs to 101 </a:t>
            </a:r>
            <a:r>
              <a:rPr lang="en-GB" sz="2800" dirty="0" smtClean="0"/>
              <a:t>HCPs </a:t>
            </a:r>
            <a:r>
              <a:rPr lang="en-GB" sz="2400" dirty="0" smtClean="0"/>
              <a:t>(50 GPs, 50 other HCPs)</a:t>
            </a:r>
          </a:p>
          <a:p>
            <a:pPr marL="621792" lvl="1" fontAlgn="auto">
              <a:lnSpc>
                <a:spcPct val="90000"/>
              </a:lnSpc>
              <a:spcBef>
                <a:spcPts val="324"/>
              </a:spcBef>
              <a:spcAft>
                <a:spcPts val="0"/>
              </a:spcAft>
              <a:buFont typeface="Tahoma" pitchFamily="34" charset="0"/>
              <a:buNone/>
              <a:defRPr/>
            </a:pPr>
            <a:r>
              <a:rPr lang="en-GB" sz="2800" dirty="0" smtClean="0"/>
              <a:t>. “</a:t>
            </a:r>
            <a:r>
              <a:rPr lang="en-GB" sz="2800" dirty="0" smtClean="0">
                <a:solidFill>
                  <a:srgbClr val="FF0000"/>
                </a:solidFill>
              </a:rPr>
              <a:t>Lifestyle Advice Study</a:t>
            </a:r>
            <a:r>
              <a:rPr lang="en-GB" sz="2800" dirty="0" smtClean="0"/>
              <a:t>”.</a:t>
            </a:r>
          </a:p>
          <a:p>
            <a:pPr marL="621792" lvl="1" fontAlgn="auto">
              <a:lnSpc>
                <a:spcPct val="90000"/>
              </a:lnSpc>
              <a:spcBef>
                <a:spcPts val="324"/>
              </a:spcBef>
              <a:spcAft>
                <a:spcPts val="0"/>
              </a:spcAft>
              <a:buFont typeface="Tahoma" pitchFamily="34" charset="0"/>
              <a:buNone/>
              <a:defRPr/>
            </a:pPr>
            <a:r>
              <a:rPr lang="en-GB" sz="2800" dirty="0" smtClean="0"/>
              <a:t>Then interviewed and asked for main concerns, with 9 further prompts.</a:t>
            </a:r>
          </a:p>
          <a:p>
            <a:pPr marL="621792" lvl="1" fontAlgn="auto">
              <a:lnSpc>
                <a:spcPct val="90000"/>
              </a:lnSpc>
              <a:spcBef>
                <a:spcPts val="324"/>
              </a:spcBef>
              <a:spcAft>
                <a:spcPts val="0"/>
              </a:spcAft>
              <a:buFont typeface="Tahoma" pitchFamily="34" charset="0"/>
              <a:buNone/>
              <a:defRPr/>
            </a:pPr>
            <a:r>
              <a:rPr lang="en-GB" sz="2100" dirty="0" smtClean="0"/>
              <a:t>10</a:t>
            </a:r>
            <a:r>
              <a:rPr lang="en-GB" sz="2100" baseline="30000" dirty="0" smtClean="0"/>
              <a:t>th</a:t>
            </a:r>
            <a:r>
              <a:rPr lang="en-GB" sz="2100" dirty="0" smtClean="0"/>
              <a:t> prompt = “research shows that there are 5 key areas that patients often ask about: diet, work or hobbies, home, sex, </a:t>
            </a:r>
            <a:r>
              <a:rPr lang="en-GB" sz="2100" dirty="0" smtClean="0">
                <a:solidFill>
                  <a:schemeClr val="accent1"/>
                </a:solidFill>
              </a:rPr>
              <a:t>driving</a:t>
            </a:r>
            <a:r>
              <a:rPr lang="en-GB" sz="2100" dirty="0" smtClean="0"/>
              <a:t>…”. </a:t>
            </a:r>
            <a:endParaRPr lang="en-GB" sz="2100" dirty="0"/>
          </a:p>
        </p:txBody>
      </p:sp>
      <p:sp>
        <p:nvSpPr>
          <p:cNvPr id="72601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55362" name="Rectangle 2"/>
          <p:cNvSpPr>
            <a:spLocks noGrp="1" noChangeArrowheads="1"/>
          </p:cNvSpPr>
          <p:nvPr>
            <p:ph type="title"/>
          </p:nvPr>
        </p:nvSpPr>
        <p:spPr>
          <a:xfrm>
            <a:off x="457200" y="292100"/>
            <a:ext cx="8229600" cy="1265238"/>
          </a:xfrm>
        </p:spPr>
        <p:txBody>
          <a:bodyPr/>
          <a:lstStyle/>
          <a:p>
            <a:pPr fontAlgn="auto">
              <a:spcAft>
                <a:spcPts val="0"/>
              </a:spcAft>
              <a:defRPr/>
            </a:pPr>
            <a:r>
              <a:rPr lang="en-GB" sz="4000" dirty="0" smtClean="0"/>
              <a:t>Simulated Consultation Exercise</a:t>
            </a:r>
            <a:r>
              <a:rPr lang="en-GB" sz="4000" dirty="0"/>
              <a:t/>
            </a:r>
            <a:br>
              <a:rPr lang="en-GB" sz="4000" dirty="0"/>
            </a:br>
            <a:r>
              <a:rPr lang="en-GB" sz="3200" dirty="0"/>
              <a:t>(Attitudes and Behaviour)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41" name="Picture 2" descr="CG7F"/>
          <p:cNvPicPr>
            <a:picLocks noGrp="1" noChangeAspect="1" noChangeArrowheads="1"/>
          </p:cNvPicPr>
          <p:nvPr>
            <p:ph/>
          </p:nvPr>
        </p:nvPicPr>
        <p:blipFill>
          <a:blip r:embed="rId2"/>
          <a:srcRect/>
          <a:stretch>
            <a:fillRect/>
          </a:stretch>
        </p:blipFill>
        <p:spPr>
          <a:xfrm>
            <a:off x="754063" y="292100"/>
            <a:ext cx="7635875" cy="5727700"/>
          </a:xfrm>
        </p:spPr>
      </p:pic>
      <p:sp>
        <p:nvSpPr>
          <p:cNvPr id="727042"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University of Warwick</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9" name="Rectangle 3"/>
          <p:cNvSpPr>
            <a:spLocks noGrp="1" noChangeArrowheads="1"/>
          </p:cNvSpPr>
          <p:nvPr>
            <p:ph idx="1"/>
          </p:nvPr>
        </p:nvSpPr>
        <p:spPr>
          <a:xfrm>
            <a:off x="685800" y="1357313"/>
            <a:ext cx="7772400" cy="4738687"/>
          </a:xfrm>
        </p:spPr>
        <p:txBody>
          <a:bodyPr>
            <a:normAutofit fontScale="85000" lnSpcReduction="20000"/>
          </a:bodyPr>
          <a:lstStyle/>
          <a:p>
            <a:pPr marL="365760" indent="-256032" fontAlgn="auto">
              <a:lnSpc>
                <a:spcPct val="80000"/>
              </a:lnSpc>
              <a:spcAft>
                <a:spcPts val="0"/>
              </a:spcAft>
              <a:buFont typeface="Wingdings 3"/>
              <a:buChar char=""/>
              <a:defRPr/>
            </a:pPr>
            <a:endParaRPr lang="en-GB" sz="2800" dirty="0" smtClean="0">
              <a:latin typeface="Arial" charset="0"/>
            </a:endParaRPr>
          </a:p>
          <a:p>
            <a:pPr marL="365760" indent="-256032" fontAlgn="auto">
              <a:lnSpc>
                <a:spcPct val="80000"/>
              </a:lnSpc>
              <a:spcAft>
                <a:spcPts val="0"/>
              </a:spcAft>
              <a:buFont typeface="Wingdings 3"/>
              <a:buChar char=""/>
              <a:defRPr/>
            </a:pPr>
            <a:r>
              <a:rPr lang="en-GB" sz="2800" dirty="0" smtClean="0">
                <a:latin typeface="Arial" pitchFamily="34" charset="0"/>
                <a:cs typeface="Arial" pitchFamily="34" charset="0"/>
              </a:rPr>
              <a:t>Three </a:t>
            </a:r>
            <a:r>
              <a:rPr lang="en-GB" sz="2800" dirty="0">
                <a:latin typeface="Arial" pitchFamily="34" charset="0"/>
                <a:cs typeface="Arial" pitchFamily="34" charset="0"/>
              </a:rPr>
              <a:t>quarters of HCPs did not raise fitness to drive </a:t>
            </a:r>
            <a:r>
              <a:rPr lang="en-GB" sz="2800" dirty="0" smtClean="0">
                <a:latin typeface="Arial" pitchFamily="34" charset="0"/>
                <a:cs typeface="Arial" pitchFamily="34" charset="0"/>
              </a:rPr>
              <a:t>unprompted</a:t>
            </a:r>
          </a:p>
          <a:p>
            <a:pPr marL="365760" indent="-256032" fontAlgn="auto">
              <a:lnSpc>
                <a:spcPct val="80000"/>
              </a:lnSpc>
              <a:spcAft>
                <a:spcPts val="0"/>
              </a:spcAft>
              <a:buFont typeface="Wingdings 3"/>
              <a:buChar char=""/>
              <a:defRPr/>
            </a:pPr>
            <a:endParaRPr lang="en-GB" sz="2800" dirty="0" smtClean="0">
              <a:latin typeface="Arial" pitchFamily="34" charset="0"/>
              <a:cs typeface="Arial" pitchFamily="34" charset="0"/>
            </a:endParaRPr>
          </a:p>
          <a:p>
            <a:pPr marL="365760" indent="-256032" fontAlgn="auto">
              <a:lnSpc>
                <a:spcPct val="80000"/>
              </a:lnSpc>
              <a:spcAft>
                <a:spcPts val="0"/>
              </a:spcAft>
              <a:buFont typeface="Wingdings 3"/>
              <a:buChar char=""/>
              <a:defRPr/>
            </a:pPr>
            <a:r>
              <a:rPr lang="en-GB" sz="2800" dirty="0" smtClean="0">
                <a:latin typeface="Arial" pitchFamily="34" charset="0"/>
                <a:cs typeface="Arial" pitchFamily="34" charset="0"/>
              </a:rPr>
              <a:t>On average 12 minutes for respondent to mention driving as a concern (range = 1 to 28 minutes)</a:t>
            </a:r>
          </a:p>
          <a:p>
            <a:pPr marL="365760" indent="-256032" fontAlgn="auto">
              <a:lnSpc>
                <a:spcPct val="80000"/>
              </a:lnSpc>
              <a:spcAft>
                <a:spcPts val="0"/>
              </a:spcAft>
              <a:buFont typeface="Wingdings 3"/>
              <a:buChar char=""/>
              <a:defRPr/>
            </a:pPr>
            <a:endParaRPr lang="en-GB" sz="2800" dirty="0">
              <a:latin typeface="Arial" pitchFamily="34" charset="0"/>
              <a:cs typeface="Arial" pitchFamily="34" charset="0"/>
            </a:endParaRPr>
          </a:p>
          <a:p>
            <a:pPr marL="365760" indent="-256032" fontAlgn="auto">
              <a:lnSpc>
                <a:spcPct val="80000"/>
              </a:lnSpc>
              <a:spcAft>
                <a:spcPts val="0"/>
              </a:spcAft>
              <a:buFont typeface="Wingdings 3"/>
              <a:buChar char=""/>
              <a:defRPr/>
            </a:pPr>
            <a:r>
              <a:rPr lang="en-GB" sz="2800" dirty="0" smtClean="0">
                <a:latin typeface="Arial" pitchFamily="34" charset="0"/>
                <a:cs typeface="Arial" pitchFamily="34" charset="0"/>
              </a:rPr>
              <a:t>GPs less likely to raise FTD unprompted than Specialists.</a:t>
            </a:r>
            <a:endParaRPr lang="en-GB" sz="2800" dirty="0">
              <a:latin typeface="Arial" pitchFamily="34" charset="0"/>
              <a:cs typeface="Arial" pitchFamily="34" charset="0"/>
            </a:endParaRPr>
          </a:p>
          <a:p>
            <a:pPr marL="365760" indent="-256032" fontAlgn="auto">
              <a:lnSpc>
                <a:spcPct val="80000"/>
              </a:lnSpc>
              <a:spcAft>
                <a:spcPts val="0"/>
              </a:spcAft>
              <a:buFont typeface="Wingdings 3"/>
              <a:buChar char=""/>
              <a:defRPr/>
            </a:pPr>
            <a:endParaRPr lang="en-GB" sz="2800" dirty="0" smtClean="0">
              <a:latin typeface="Arial" pitchFamily="34" charset="0"/>
              <a:cs typeface="Arial" pitchFamily="34" charset="0"/>
            </a:endParaRPr>
          </a:p>
          <a:p>
            <a:pPr marL="365760" indent="-256032" fontAlgn="auto">
              <a:lnSpc>
                <a:spcPct val="80000"/>
              </a:lnSpc>
              <a:spcAft>
                <a:spcPts val="0"/>
              </a:spcAft>
              <a:buFont typeface="Wingdings 3"/>
              <a:buChar char=""/>
              <a:defRPr/>
            </a:pPr>
            <a:r>
              <a:rPr lang="en-GB" sz="2800" dirty="0" smtClean="0">
                <a:latin typeface="Arial" pitchFamily="34" charset="0"/>
                <a:cs typeface="Arial" pitchFamily="34" charset="0"/>
              </a:rPr>
              <a:t>No difference in unprompted advice to older versus younger patients – equally poor!</a:t>
            </a:r>
          </a:p>
          <a:p>
            <a:pPr marL="365760" indent="-256032" fontAlgn="auto">
              <a:lnSpc>
                <a:spcPct val="80000"/>
              </a:lnSpc>
              <a:spcAft>
                <a:spcPts val="0"/>
              </a:spcAft>
              <a:buFont typeface="Wingdings 3"/>
              <a:buChar char=""/>
              <a:defRPr/>
            </a:pPr>
            <a:endParaRPr lang="en-GB" sz="2800" dirty="0" smtClean="0">
              <a:latin typeface="Arial" pitchFamily="34" charset="0"/>
              <a:cs typeface="Arial" pitchFamily="34" charset="0"/>
            </a:endParaRPr>
          </a:p>
          <a:p>
            <a:pPr marL="365760" indent="-256032" fontAlgn="auto">
              <a:lnSpc>
                <a:spcPct val="80000"/>
              </a:lnSpc>
              <a:spcAft>
                <a:spcPts val="0"/>
              </a:spcAft>
              <a:buFont typeface="Wingdings 3"/>
              <a:buChar char=""/>
              <a:defRPr/>
            </a:pPr>
            <a:r>
              <a:rPr lang="en-GB" sz="2800" dirty="0" smtClean="0">
                <a:solidFill>
                  <a:schemeClr val="accent1"/>
                </a:solidFill>
                <a:latin typeface="Arial" pitchFamily="34" charset="0"/>
                <a:cs typeface="Arial" pitchFamily="34" charset="0"/>
              </a:rPr>
              <a:t>One Third of HCPs did not raise driving as an issue after 10 prompts.</a:t>
            </a:r>
          </a:p>
          <a:p>
            <a:pPr marL="365760" indent="-256032" fontAlgn="auto">
              <a:lnSpc>
                <a:spcPct val="80000"/>
              </a:lnSpc>
              <a:spcAft>
                <a:spcPts val="0"/>
              </a:spcAft>
              <a:buFont typeface="Wingdings 3"/>
              <a:buChar char=""/>
              <a:defRPr/>
            </a:pPr>
            <a:endParaRPr lang="en-GB" sz="2800" dirty="0" smtClean="0">
              <a:latin typeface="Arial" pitchFamily="34" charset="0"/>
              <a:cs typeface="Arial" pitchFamily="34" charset="0"/>
            </a:endParaRPr>
          </a:p>
          <a:p>
            <a:pPr marL="365760" indent="-256032" fontAlgn="auto">
              <a:lnSpc>
                <a:spcPct val="80000"/>
              </a:lnSpc>
              <a:spcAft>
                <a:spcPts val="0"/>
              </a:spcAft>
              <a:buFont typeface="Wingdings 3"/>
              <a:buChar char=""/>
              <a:defRPr/>
            </a:pPr>
            <a:r>
              <a:rPr lang="en-GB" sz="2800" dirty="0" smtClean="0">
                <a:latin typeface="Arial" pitchFamily="34" charset="0"/>
                <a:cs typeface="Arial" pitchFamily="34" charset="0"/>
              </a:rPr>
              <a:t>Only 20% of interviewees volunteered specific driving </a:t>
            </a:r>
            <a:r>
              <a:rPr lang="en-GB" sz="2800" i="1" dirty="0" smtClean="0">
                <a:latin typeface="Arial" pitchFamily="34" charset="0"/>
                <a:cs typeface="Arial" pitchFamily="34" charset="0"/>
              </a:rPr>
              <a:t>advice</a:t>
            </a:r>
            <a:r>
              <a:rPr lang="en-GB" sz="2800" dirty="0" smtClean="0">
                <a:latin typeface="Arial" pitchFamily="34" charset="0"/>
                <a:cs typeface="Arial" pitchFamily="34" charset="0"/>
              </a:rPr>
              <a:t> </a:t>
            </a:r>
            <a:endParaRPr lang="en-GB" sz="2800" dirty="0">
              <a:latin typeface="Arial" pitchFamily="34" charset="0"/>
              <a:cs typeface="Arial" pitchFamily="34" charset="0"/>
            </a:endParaRPr>
          </a:p>
          <a:p>
            <a:pPr marL="365760" indent="-256032" fontAlgn="auto">
              <a:lnSpc>
                <a:spcPct val="80000"/>
              </a:lnSpc>
              <a:spcAft>
                <a:spcPts val="0"/>
              </a:spcAft>
              <a:buFontTx/>
              <a:buNone/>
              <a:defRPr/>
            </a:pPr>
            <a:endParaRPr lang="en-GB" sz="2800" dirty="0">
              <a:latin typeface="Arial" charset="0"/>
            </a:endParaRPr>
          </a:p>
        </p:txBody>
      </p:sp>
      <p:sp>
        <p:nvSpPr>
          <p:cNvPr id="728066"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44098" name="Rectangle 2"/>
          <p:cNvSpPr>
            <a:spLocks noGrp="1" noChangeArrowheads="1"/>
          </p:cNvSpPr>
          <p:nvPr>
            <p:ph type="title"/>
          </p:nvPr>
        </p:nvSpPr>
        <p:spPr>
          <a:xfrm>
            <a:off x="457200" y="292100"/>
            <a:ext cx="8229600" cy="1136636"/>
          </a:xfrm>
        </p:spPr>
        <p:txBody>
          <a:bodyPr>
            <a:normAutofit fontScale="90000"/>
          </a:bodyPr>
          <a:lstStyle/>
          <a:p>
            <a:pPr fontAlgn="auto">
              <a:spcAft>
                <a:spcPts val="0"/>
              </a:spcAft>
              <a:defRPr/>
            </a:pPr>
            <a:r>
              <a:rPr lang="en-GB" sz="3600" dirty="0" smtClean="0">
                <a:effectLst/>
                <a:latin typeface="Arial" charset="0"/>
              </a:rPr>
              <a:t/>
            </a:r>
            <a:br>
              <a:rPr lang="en-GB" sz="3600" dirty="0" smtClean="0">
                <a:effectLst/>
                <a:latin typeface="Arial" charset="0"/>
              </a:rPr>
            </a:br>
            <a:r>
              <a:rPr lang="en-GB" sz="3600" dirty="0" smtClean="0">
                <a:effectLst/>
                <a:latin typeface="Arial" charset="0"/>
              </a:rPr>
              <a:t>How would you advise this patient on their lifestyle?</a:t>
            </a:r>
            <a:r>
              <a:rPr lang="en-GB" sz="4000" dirty="0" smtClean="0">
                <a:effectLst/>
                <a:latin typeface="Arial" charset="0"/>
              </a:rPr>
              <a:t/>
            </a:r>
            <a:br>
              <a:rPr lang="en-GB" sz="4000" dirty="0" smtClean="0">
                <a:effectLst/>
                <a:latin typeface="Arial" charset="0"/>
              </a:rPr>
            </a:br>
            <a:endParaRPr lang="en-US" sz="4000" dirty="0">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noAutofit/>
          </a:bodyPr>
          <a:lstStyle/>
          <a:p>
            <a:pPr fontAlgn="auto">
              <a:spcAft>
                <a:spcPts val="0"/>
              </a:spcAft>
              <a:defRPr/>
            </a:pPr>
            <a:r>
              <a:rPr lang="en-GB" sz="2800" dirty="0" smtClean="0">
                <a:latin typeface="Arial" charset="0"/>
              </a:rPr>
              <a:t>Simulated Consultation (200 vignettes, 101 HCPs):   Driving as main ‘lifestyle’ concern</a:t>
            </a:r>
            <a:r>
              <a:rPr lang="en-GB" sz="2800" dirty="0" smtClean="0"/>
              <a:t> </a:t>
            </a:r>
            <a:endParaRPr lang="en-GB" sz="2800" dirty="0"/>
          </a:p>
        </p:txBody>
      </p:sp>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922" name="Object 2"/>
          <p:cNvGraphicFramePr>
            <a:graphicFrameLocks noChangeAspect="1"/>
          </p:cNvGraphicFramePr>
          <p:nvPr>
            <p:ph sz="half" idx="1"/>
          </p:nvPr>
        </p:nvGraphicFramePr>
        <p:xfrm>
          <a:off x="571500" y="1500188"/>
          <a:ext cx="7500938" cy="4271962"/>
        </p:xfrm>
        <a:graphic>
          <a:graphicData uri="http://schemas.openxmlformats.org/presentationml/2006/ole">
            <p:oleObj spid="_x0000_s721922" name="Chart" r:id="rId3" imgW="4667266" imgH="2657413" progId="Excel.Sheet.8">
              <p:embed/>
            </p:oleObj>
          </a:graphicData>
        </a:graphic>
      </p:graphicFrame>
      <p:sp>
        <p:nvSpPr>
          <p:cNvPr id="721923"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84034" name="Rectangle 2"/>
          <p:cNvSpPr>
            <a:spLocks noGrp="1" noChangeArrowheads="1"/>
          </p:cNvSpPr>
          <p:nvPr>
            <p:ph type="title"/>
          </p:nvPr>
        </p:nvSpPr>
        <p:spPr/>
        <p:txBody>
          <a:bodyPr>
            <a:normAutofit fontScale="90000"/>
          </a:bodyPr>
          <a:lstStyle/>
          <a:p>
            <a:pPr fontAlgn="auto">
              <a:spcAft>
                <a:spcPts val="0"/>
              </a:spcAft>
              <a:defRPr/>
            </a:pPr>
            <a:r>
              <a:rPr lang="en-GB" sz="3600" dirty="0"/>
              <a:t>Medical condition and unprompted driving advice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idx="1"/>
          </p:nvPr>
        </p:nvSpPr>
        <p:spPr>
          <a:xfrm>
            <a:off x="468313" y="1571625"/>
            <a:ext cx="8229600" cy="4459288"/>
          </a:xfrm>
        </p:spPr>
        <p:txBody>
          <a:bodyPr>
            <a:normAutofit fontScale="92500" lnSpcReduction="10000"/>
          </a:bodyPr>
          <a:lstStyle/>
          <a:p>
            <a:pPr marL="365760" indent="-256032" fontAlgn="auto">
              <a:lnSpc>
                <a:spcPct val="80000"/>
              </a:lnSpc>
              <a:spcAft>
                <a:spcPts val="0"/>
              </a:spcAft>
              <a:buFont typeface="Wingdings 3"/>
              <a:buChar char=""/>
              <a:defRPr/>
            </a:pPr>
            <a:endParaRPr lang="en-GB" sz="2600" i="1" dirty="0" smtClean="0"/>
          </a:p>
          <a:p>
            <a:pPr marL="365760" indent="-256032" fontAlgn="auto">
              <a:lnSpc>
                <a:spcPct val="80000"/>
              </a:lnSpc>
              <a:spcAft>
                <a:spcPts val="0"/>
              </a:spcAft>
              <a:buFont typeface="Wingdings 3"/>
              <a:buChar char=""/>
              <a:defRPr/>
            </a:pPr>
            <a:r>
              <a:rPr lang="en-GB" sz="2600" dirty="0" smtClean="0">
                <a:solidFill>
                  <a:schemeClr val="accent1"/>
                </a:solidFill>
              </a:rPr>
              <a:t>We don’t</a:t>
            </a:r>
          </a:p>
          <a:p>
            <a:pPr marL="365760" indent="-256032" fontAlgn="auto">
              <a:lnSpc>
                <a:spcPct val="80000"/>
              </a:lnSpc>
              <a:spcAft>
                <a:spcPts val="0"/>
              </a:spcAft>
              <a:buFont typeface="Wingdings 3"/>
              <a:buChar char=""/>
              <a:defRPr/>
            </a:pPr>
            <a:r>
              <a:rPr lang="en-GB" sz="2600" i="1" dirty="0" smtClean="0"/>
              <a:t>“… I suspect we probably don’t unless people actually say ‘Can I drive?’ ….”  </a:t>
            </a:r>
            <a:r>
              <a:rPr lang="en-GB" sz="2600" dirty="0" smtClean="0"/>
              <a:t>(F, urban).</a:t>
            </a:r>
          </a:p>
          <a:p>
            <a:pPr marL="365760" indent="-256032" fontAlgn="auto">
              <a:lnSpc>
                <a:spcPct val="80000"/>
              </a:lnSpc>
              <a:spcAft>
                <a:spcPts val="0"/>
              </a:spcAft>
              <a:buFont typeface="Wingdings 3"/>
              <a:buChar char=""/>
              <a:defRPr/>
            </a:pPr>
            <a:endParaRPr lang="en-GB" sz="2600" i="1" dirty="0" smtClean="0"/>
          </a:p>
          <a:p>
            <a:pPr marL="365760" indent="-256032" fontAlgn="auto">
              <a:lnSpc>
                <a:spcPct val="80000"/>
              </a:lnSpc>
              <a:spcAft>
                <a:spcPts val="0"/>
              </a:spcAft>
              <a:buFont typeface="Wingdings 3"/>
              <a:buChar char=""/>
              <a:defRPr/>
            </a:pPr>
            <a:r>
              <a:rPr lang="en-GB" sz="2600" dirty="0" smtClean="0">
                <a:solidFill>
                  <a:schemeClr val="accent1"/>
                </a:solidFill>
              </a:rPr>
              <a:t>Financial incentive</a:t>
            </a:r>
          </a:p>
          <a:p>
            <a:pPr marL="365760" indent="-256032" fontAlgn="auto">
              <a:lnSpc>
                <a:spcPct val="80000"/>
              </a:lnSpc>
              <a:spcAft>
                <a:spcPts val="0"/>
              </a:spcAft>
              <a:buFont typeface="Wingdings 3"/>
              <a:buChar char=""/>
              <a:defRPr/>
            </a:pPr>
            <a:r>
              <a:rPr lang="en-GB" sz="2600" i="1" dirty="0" smtClean="0"/>
              <a:t>“</a:t>
            </a:r>
            <a:r>
              <a:rPr lang="en-GB" sz="2600" i="1" dirty="0"/>
              <a:t>You talk to them about alternatives like bus passes and point out how expensive it is to tax and insure a car and just how many taxi rides you could get from a tank full of petrol.</a:t>
            </a:r>
            <a:r>
              <a:rPr lang="en-GB" sz="2600" dirty="0"/>
              <a:t> </a:t>
            </a:r>
            <a:r>
              <a:rPr lang="en-GB" sz="2600" dirty="0" smtClean="0"/>
              <a:t>(</a:t>
            </a:r>
            <a:r>
              <a:rPr lang="en-GB" sz="2600" dirty="0"/>
              <a:t>M, urban</a:t>
            </a:r>
            <a:r>
              <a:rPr lang="en-GB" sz="2600" dirty="0" smtClean="0"/>
              <a:t>).</a:t>
            </a:r>
          </a:p>
          <a:p>
            <a:pPr marL="365760" indent="-256032" fontAlgn="auto">
              <a:lnSpc>
                <a:spcPct val="80000"/>
              </a:lnSpc>
              <a:spcAft>
                <a:spcPts val="0"/>
              </a:spcAft>
              <a:buFont typeface="Wingdings 3"/>
              <a:buChar char=""/>
              <a:defRPr/>
            </a:pPr>
            <a:endParaRPr lang="en-GB" sz="2600" dirty="0"/>
          </a:p>
          <a:p>
            <a:pPr marL="365760" indent="-256032" fontAlgn="auto">
              <a:lnSpc>
                <a:spcPct val="80000"/>
              </a:lnSpc>
              <a:spcAft>
                <a:spcPts val="0"/>
              </a:spcAft>
              <a:buFont typeface="Wingdings 3"/>
              <a:buChar char=""/>
              <a:defRPr/>
            </a:pPr>
            <a:r>
              <a:rPr lang="en-GB" sz="2600" dirty="0" smtClean="0">
                <a:solidFill>
                  <a:schemeClr val="accent1"/>
                </a:solidFill>
              </a:rPr>
              <a:t>Scare tactics</a:t>
            </a:r>
          </a:p>
          <a:p>
            <a:pPr marL="365760" indent="-256032" fontAlgn="auto">
              <a:lnSpc>
                <a:spcPct val="80000"/>
              </a:lnSpc>
              <a:spcAft>
                <a:spcPts val="0"/>
              </a:spcAft>
              <a:buFont typeface="Wingdings 3"/>
              <a:buChar char=""/>
              <a:defRPr/>
            </a:pPr>
            <a:r>
              <a:rPr lang="en-GB" sz="2600" i="1" dirty="0" smtClean="0"/>
              <a:t>I </a:t>
            </a:r>
            <a:r>
              <a:rPr lang="en-GB" sz="2600" i="1" dirty="0"/>
              <a:t>challenge them, ‘well what would happen if you had an accident and killed somebody or injured a child on a bike’.</a:t>
            </a:r>
            <a:r>
              <a:rPr lang="en-GB" sz="2600" dirty="0"/>
              <a:t> </a:t>
            </a:r>
            <a:r>
              <a:rPr lang="en-GB" sz="2600" dirty="0" smtClean="0"/>
              <a:t>(</a:t>
            </a:r>
            <a:r>
              <a:rPr lang="en-GB" sz="2600" dirty="0"/>
              <a:t>M, urban).</a:t>
            </a:r>
          </a:p>
        </p:txBody>
      </p:sp>
      <p:sp>
        <p:nvSpPr>
          <p:cNvPr id="73216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64578" name="Rectangle 2"/>
          <p:cNvSpPr>
            <a:spLocks noGrp="1" noChangeArrowheads="1"/>
          </p:cNvSpPr>
          <p:nvPr>
            <p:ph type="title"/>
          </p:nvPr>
        </p:nvSpPr>
        <p:spPr>
          <a:xfrm>
            <a:off x="457200" y="292100"/>
            <a:ext cx="8229600" cy="1265238"/>
          </a:xfrm>
        </p:spPr>
        <p:txBody>
          <a:bodyPr/>
          <a:lstStyle/>
          <a:p>
            <a:pPr fontAlgn="auto">
              <a:spcAft>
                <a:spcPts val="0"/>
              </a:spcAft>
              <a:defRPr/>
            </a:pPr>
            <a:r>
              <a:rPr lang="en-GB" sz="3600" dirty="0"/>
              <a:t>How do you broach the topic with patients</a:t>
            </a:r>
            <a:r>
              <a:rPr lang="en-GB" sz="3600" dirty="0" smtClean="0"/>
              <a:t>? (GPs)</a:t>
            </a:r>
            <a:endParaRPr lang="en-GB"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5" name="Rectangle 3"/>
          <p:cNvSpPr>
            <a:spLocks noGrp="1" noChangeArrowheads="1"/>
          </p:cNvSpPr>
          <p:nvPr>
            <p:ph idx="1"/>
          </p:nvPr>
        </p:nvSpPr>
        <p:spPr/>
        <p:txBody>
          <a:bodyPr>
            <a:normAutofit fontScale="77500" lnSpcReduction="20000"/>
          </a:bodyPr>
          <a:lstStyle/>
          <a:p>
            <a:pPr marL="365760" indent="-256032" fontAlgn="auto">
              <a:spcAft>
                <a:spcPts val="0"/>
              </a:spcAft>
              <a:buFont typeface="Wingdings 3"/>
              <a:buChar char=""/>
              <a:defRPr/>
            </a:pPr>
            <a:r>
              <a:rPr lang="en-GB" sz="2800" i="1" dirty="0"/>
              <a:t>“Well I just wait until I get sent a new book, I presume that they will send up one.” </a:t>
            </a:r>
            <a:r>
              <a:rPr lang="en-GB" sz="2800" dirty="0"/>
              <a:t>GP (F, rural</a:t>
            </a:r>
            <a:r>
              <a:rPr lang="en-GB" sz="2800" dirty="0" smtClean="0"/>
              <a:t>)</a:t>
            </a:r>
          </a:p>
          <a:p>
            <a:pPr marL="365760" indent="-256032" fontAlgn="auto">
              <a:spcAft>
                <a:spcPts val="0"/>
              </a:spcAft>
              <a:buFont typeface="Wingdings 3"/>
              <a:buChar char=""/>
              <a:defRPr/>
            </a:pPr>
            <a:endParaRPr lang="en-GB" sz="2800" i="1" dirty="0"/>
          </a:p>
          <a:p>
            <a:pPr marL="365760" indent="-256032" fontAlgn="auto">
              <a:spcAft>
                <a:spcPts val="0"/>
              </a:spcAft>
              <a:buFont typeface="Wingdings 3"/>
              <a:buChar char=""/>
              <a:defRPr/>
            </a:pPr>
            <a:r>
              <a:rPr lang="en-GB" sz="2800" i="1" dirty="0" smtClean="0"/>
              <a:t>“My source has hitherto been the DVLA guidelines which used to exist in hard form, I still have an outdated version of that.  The current available up to date information they tell me is available on the internet or whatever it might be.  That to me is a completely useless resource because I don’t have time to access it in consultations.”  </a:t>
            </a:r>
            <a:r>
              <a:rPr lang="en-GB" sz="2800" dirty="0" smtClean="0"/>
              <a:t>GP (M, suburban)</a:t>
            </a:r>
          </a:p>
          <a:p>
            <a:pPr marL="365760" indent="-256032" fontAlgn="auto">
              <a:spcAft>
                <a:spcPts val="0"/>
              </a:spcAft>
              <a:buFont typeface="Wingdings 3"/>
              <a:buChar char=""/>
              <a:defRPr/>
            </a:pPr>
            <a:endParaRPr lang="en-GB" sz="2800" dirty="0"/>
          </a:p>
          <a:p>
            <a:pPr marL="365760" indent="-256032" fontAlgn="auto">
              <a:spcAft>
                <a:spcPts val="0"/>
              </a:spcAft>
              <a:buFont typeface="Wingdings 3"/>
              <a:buChar char=""/>
              <a:defRPr/>
            </a:pPr>
            <a:r>
              <a:rPr lang="en-GB" sz="2800" dirty="0"/>
              <a:t>“</a:t>
            </a:r>
            <a:r>
              <a:rPr lang="en-GB" sz="2800" i="1" dirty="0"/>
              <a:t>It’s the click of a button; there is a link on my computer. I go straight into the guidelines.” </a:t>
            </a:r>
            <a:r>
              <a:rPr lang="en-GB" sz="2800" i="1" dirty="0" smtClean="0"/>
              <a:t> </a:t>
            </a:r>
            <a:r>
              <a:rPr lang="en-GB" sz="2800" dirty="0" smtClean="0"/>
              <a:t>GP </a:t>
            </a:r>
            <a:r>
              <a:rPr lang="en-GB" sz="2800" dirty="0"/>
              <a:t>(M).</a:t>
            </a:r>
          </a:p>
        </p:txBody>
      </p:sp>
      <p:sp>
        <p:nvSpPr>
          <p:cNvPr id="733186"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63554" name="Rectangle 2"/>
          <p:cNvSpPr>
            <a:spLocks noGrp="1" noChangeArrowheads="1"/>
          </p:cNvSpPr>
          <p:nvPr>
            <p:ph type="title"/>
          </p:nvPr>
        </p:nvSpPr>
        <p:spPr/>
        <p:txBody>
          <a:bodyPr>
            <a:normAutofit fontScale="90000"/>
          </a:bodyPr>
          <a:lstStyle/>
          <a:p>
            <a:pPr fontAlgn="auto">
              <a:spcAft>
                <a:spcPts val="0"/>
              </a:spcAft>
              <a:defRPr/>
            </a:pPr>
            <a:r>
              <a:rPr lang="en-GB" sz="3600"/>
              <a:t>How easy is it to keep up to date with DVLA medical rules?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r>
              <a:rPr lang="en-GB" sz="2800" dirty="0" smtClean="0"/>
              <a:t>US – varies between states</a:t>
            </a:r>
          </a:p>
          <a:p>
            <a:pPr marL="365760" indent="-256032" fontAlgn="auto">
              <a:spcAft>
                <a:spcPts val="0"/>
              </a:spcAft>
              <a:buFont typeface="Wingdings 3"/>
              <a:buChar char=""/>
              <a:defRPr/>
            </a:pPr>
            <a:r>
              <a:rPr lang="en-GB" sz="2800" dirty="0" smtClean="0"/>
              <a:t>Australia – varies between territories</a:t>
            </a:r>
          </a:p>
          <a:p>
            <a:pPr marL="365760" indent="-256032" fontAlgn="auto">
              <a:spcAft>
                <a:spcPts val="0"/>
              </a:spcAft>
              <a:buFont typeface="Wingdings 3"/>
              <a:buChar char=""/>
              <a:defRPr/>
            </a:pPr>
            <a:r>
              <a:rPr lang="en-GB" sz="2800" dirty="0" smtClean="0"/>
              <a:t>E.g. Victoria: no regular testing</a:t>
            </a:r>
          </a:p>
          <a:p>
            <a:pPr marL="365760" indent="-256032" fontAlgn="auto">
              <a:spcAft>
                <a:spcPts val="0"/>
              </a:spcAft>
              <a:buFont typeface="Wingdings 3"/>
              <a:buChar char=""/>
              <a:defRPr/>
            </a:pPr>
            <a:r>
              <a:rPr lang="en-GB" sz="2800" dirty="0" smtClean="0"/>
              <a:t>But New South Wales: annual medical report from age 80. Annual road test from 85yrs.</a:t>
            </a:r>
            <a:endParaRPr lang="en-GB" sz="2800" dirty="0"/>
          </a:p>
          <a:p>
            <a:pPr marL="365760" indent="-256032" fontAlgn="auto">
              <a:spcAft>
                <a:spcPts val="0"/>
              </a:spcAft>
              <a:buFont typeface="Wingdings 3"/>
              <a:buChar char=""/>
              <a:defRPr/>
            </a:pPr>
            <a:r>
              <a:rPr lang="en-GB" sz="2800" dirty="0" smtClean="0"/>
              <a:t>Western Australia: Medical report ages 75, 78, 80 then annually. Annual road test from 85 yrs.</a:t>
            </a:r>
          </a:p>
          <a:p>
            <a:pPr marL="365760" indent="-256032" fontAlgn="auto">
              <a:spcAft>
                <a:spcPts val="0"/>
              </a:spcAft>
              <a:buFont typeface="Wingdings 3"/>
              <a:buChar char=""/>
              <a:defRPr/>
            </a:pPr>
            <a:r>
              <a:rPr lang="en-GB" sz="2800" dirty="0" smtClean="0"/>
              <a:t>Tasmania: from 7/10/11 ended compulsory annual driving assessments.</a:t>
            </a:r>
          </a:p>
          <a:p>
            <a:pPr marL="365760" indent="-256032" fontAlgn="auto">
              <a:spcAft>
                <a:spcPts val="0"/>
              </a:spcAft>
              <a:buFont typeface="Wingdings 3"/>
              <a:buChar char=""/>
              <a:defRPr/>
            </a:pPr>
            <a:r>
              <a:rPr lang="en-GB" sz="2800" dirty="0" smtClean="0"/>
              <a:t>UK – 3 year renewable licence through self-declaration from age 70</a:t>
            </a:r>
            <a:r>
              <a:rPr lang="en-GB" dirty="0" smtClean="0"/>
              <a:t>.</a:t>
            </a:r>
            <a:endParaRPr lang="en-GB" dirty="0"/>
          </a:p>
        </p:txBody>
      </p:sp>
      <p:sp>
        <p:nvSpPr>
          <p:cNvPr id="19458"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2" name="Title 1"/>
          <p:cNvSpPr>
            <a:spLocks noGrp="1"/>
          </p:cNvSpPr>
          <p:nvPr>
            <p:ph type="title"/>
          </p:nvPr>
        </p:nvSpPr>
        <p:spPr/>
        <p:txBody>
          <a:bodyPr>
            <a:normAutofit fontScale="90000"/>
          </a:bodyPr>
          <a:lstStyle/>
          <a:p>
            <a:pPr fontAlgn="auto">
              <a:spcAft>
                <a:spcPts val="0"/>
              </a:spcAft>
              <a:defRPr/>
            </a:pPr>
            <a:r>
              <a:rPr lang="en-GB" dirty="0" smtClean="0"/>
              <a:t>Licensing Practices for Older Drivers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5" name="Rectangle 3"/>
          <p:cNvSpPr>
            <a:spLocks noGrp="1" noChangeArrowheads="1"/>
          </p:cNvSpPr>
          <p:nvPr>
            <p:ph idx="1"/>
          </p:nvPr>
        </p:nvSpPr>
        <p:spPr>
          <a:xfrm>
            <a:off x="457200" y="1500188"/>
            <a:ext cx="8229600" cy="4519612"/>
          </a:xfrm>
        </p:spPr>
        <p:txBody>
          <a:bodyPr>
            <a:normAutofit fontScale="92500" lnSpcReduction="20000"/>
          </a:bodyPr>
          <a:lstStyle/>
          <a:p>
            <a:pPr marL="365760" indent="-256032" fontAlgn="auto">
              <a:lnSpc>
                <a:spcPct val="80000"/>
              </a:lnSpc>
              <a:spcAft>
                <a:spcPts val="0"/>
              </a:spcAft>
              <a:buFontTx/>
              <a:buNone/>
              <a:defRPr/>
            </a:pPr>
            <a:r>
              <a:rPr lang="en-GB" sz="2600" i="1" dirty="0"/>
              <a:t>“It is difficult as it is often a confrontational issue.” </a:t>
            </a:r>
            <a:r>
              <a:rPr lang="en-GB" sz="2600" dirty="0"/>
              <a:t>  (rural</a:t>
            </a:r>
            <a:r>
              <a:rPr lang="en-GB" sz="2600" dirty="0" smtClean="0"/>
              <a:t>)</a:t>
            </a:r>
          </a:p>
          <a:p>
            <a:pPr marL="365760" indent="-256032" fontAlgn="auto">
              <a:lnSpc>
                <a:spcPct val="80000"/>
              </a:lnSpc>
              <a:spcAft>
                <a:spcPts val="0"/>
              </a:spcAft>
              <a:buFontTx/>
              <a:buNone/>
              <a:defRPr/>
            </a:pPr>
            <a:endParaRPr lang="en-GB" sz="2600" dirty="0" smtClean="0"/>
          </a:p>
          <a:p>
            <a:pPr marL="365760" indent="-256032" fontAlgn="auto">
              <a:spcAft>
                <a:spcPts val="0"/>
              </a:spcAft>
              <a:buFont typeface="Wingdings 3"/>
              <a:buChar char=""/>
              <a:defRPr/>
            </a:pPr>
            <a:r>
              <a:rPr lang="en-GB" sz="2400" i="1" dirty="0" smtClean="0"/>
              <a:t>“In health terms very often you run the risk of seriously impairing the quality of somebody’s life. …You have stopped somebody driving and you could see them six months later with depression because you have totally destroyed their life.” </a:t>
            </a:r>
            <a:r>
              <a:rPr lang="en-GB" sz="2400" dirty="0" smtClean="0"/>
              <a:t>(suburban).</a:t>
            </a:r>
          </a:p>
          <a:p>
            <a:pPr marL="365760" indent="-256032" fontAlgn="auto">
              <a:spcAft>
                <a:spcPts val="0"/>
              </a:spcAft>
              <a:buFont typeface="Wingdings 3"/>
              <a:buChar char=""/>
              <a:defRPr/>
            </a:pPr>
            <a:endParaRPr lang="en-GB" sz="2400" dirty="0" smtClean="0"/>
          </a:p>
          <a:p>
            <a:pPr marL="365760" indent="-256032" fontAlgn="auto">
              <a:spcAft>
                <a:spcPts val="0"/>
              </a:spcAft>
              <a:buFont typeface="Wingdings 3"/>
              <a:buChar char=""/>
              <a:defRPr/>
            </a:pPr>
            <a:r>
              <a:rPr lang="en-GB" sz="2400" dirty="0" smtClean="0"/>
              <a:t> ”</a:t>
            </a:r>
            <a:r>
              <a:rPr lang="en-GB" sz="2600" i="1" dirty="0" smtClean="0"/>
              <a:t>Time </a:t>
            </a:r>
            <a:r>
              <a:rPr lang="en-GB" sz="2600" i="1" dirty="0"/>
              <a:t>constraints, we have 10 minute consultations and fitness to drive is not really a health benefit for the patient.  I mean it is if they crash and kill themselves or somebody else…. Things that they are doing to their body are the things that we have to address first of all</a:t>
            </a:r>
            <a:r>
              <a:rPr lang="en-GB" sz="2600" dirty="0" smtClean="0"/>
              <a:t>.” </a:t>
            </a:r>
            <a:r>
              <a:rPr lang="en-GB" sz="2600" dirty="0"/>
              <a:t>(urban)</a:t>
            </a:r>
          </a:p>
        </p:txBody>
      </p:sp>
      <p:sp>
        <p:nvSpPr>
          <p:cNvPr id="734210"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73794" name="Rectangle 2"/>
          <p:cNvSpPr>
            <a:spLocks noGrp="1" noChangeArrowheads="1"/>
          </p:cNvSpPr>
          <p:nvPr>
            <p:ph type="title"/>
          </p:nvPr>
        </p:nvSpPr>
        <p:spPr>
          <a:xfrm>
            <a:off x="457200" y="292100"/>
            <a:ext cx="8229600" cy="1120775"/>
          </a:xfrm>
        </p:spPr>
        <p:txBody>
          <a:bodyPr/>
          <a:lstStyle/>
          <a:p>
            <a:pPr fontAlgn="auto">
              <a:spcAft>
                <a:spcPts val="0"/>
              </a:spcAft>
              <a:defRPr/>
            </a:pPr>
            <a:r>
              <a:rPr lang="en-GB" sz="4000"/>
              <a:t>Barriers to giving advice (GPs)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1625"/>
            <a:ext cx="8229600" cy="4435475"/>
          </a:xfrm>
        </p:spPr>
        <p:txBody>
          <a:bodyPr>
            <a:normAutofit fontScale="92500" lnSpcReduction="20000"/>
          </a:bodyPr>
          <a:lstStyle/>
          <a:p>
            <a:pPr marL="365760" indent="-256032" fontAlgn="auto">
              <a:spcAft>
                <a:spcPts val="0"/>
              </a:spcAft>
              <a:buFont typeface="Wingdings 3"/>
              <a:buChar char=""/>
              <a:defRPr/>
            </a:pPr>
            <a:r>
              <a:rPr lang="en-GB" i="1" dirty="0" smtClean="0"/>
              <a:t>“The GP is the best person because he is the one most likely to see the whole thing …” (M,GP, urban)</a:t>
            </a:r>
          </a:p>
          <a:p>
            <a:pPr marL="365760" indent="-256032" fontAlgn="auto">
              <a:spcAft>
                <a:spcPts val="0"/>
              </a:spcAft>
              <a:buFont typeface="Wingdings 3"/>
              <a:buChar char=""/>
              <a:defRPr/>
            </a:pPr>
            <a:endParaRPr lang="en-GB" i="1" dirty="0" smtClean="0"/>
          </a:p>
          <a:p>
            <a:pPr marL="365760" indent="-256032" fontAlgn="auto">
              <a:spcAft>
                <a:spcPts val="0"/>
              </a:spcAft>
              <a:buFont typeface="Wingdings 3"/>
              <a:buChar char=""/>
              <a:defRPr/>
            </a:pPr>
            <a:r>
              <a:rPr lang="en-GB" i="1" dirty="0" smtClean="0"/>
              <a:t>“…for some people you’re about to take away their job, their life ...  It’s a breaking bad news barrier but you have got to do it and it’s your job. (M, GP)</a:t>
            </a:r>
          </a:p>
          <a:p>
            <a:pPr marL="365760" indent="-256032" fontAlgn="auto">
              <a:spcAft>
                <a:spcPts val="0"/>
              </a:spcAft>
              <a:buFont typeface="Wingdings 3"/>
              <a:buChar char=""/>
              <a:defRPr/>
            </a:pPr>
            <a:endParaRPr lang="en-GB" i="1" dirty="0" smtClean="0"/>
          </a:p>
          <a:p>
            <a:pPr marL="365760" indent="-256032" fontAlgn="auto">
              <a:spcAft>
                <a:spcPts val="0"/>
              </a:spcAft>
              <a:buFont typeface="Wingdings 3"/>
              <a:buChar char=""/>
              <a:defRPr/>
            </a:pPr>
            <a:r>
              <a:rPr lang="en-GB" i="1" dirty="0" smtClean="0"/>
              <a:t>“it isn’t actually by itself a medical issue, it’s a social issue and there is a tendency in my view in society to hand the social issues over to the medical profession.” </a:t>
            </a:r>
            <a:r>
              <a:rPr lang="en-GB" dirty="0" smtClean="0"/>
              <a:t>(M, GP)</a:t>
            </a:r>
            <a:endParaRPr lang="en-GB" i="1" dirty="0" smtClean="0"/>
          </a:p>
        </p:txBody>
      </p:sp>
      <p:sp>
        <p:nvSpPr>
          <p:cNvPr id="7352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lstStyle/>
          <a:p>
            <a:pPr fontAlgn="auto">
              <a:spcAft>
                <a:spcPts val="0"/>
              </a:spcAft>
              <a:defRPr/>
            </a:pPr>
            <a:r>
              <a:rPr lang="en-GB" dirty="0" smtClean="0"/>
              <a:t>Whose role is it to advise?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365760" indent="-256032" fontAlgn="auto">
              <a:spcAft>
                <a:spcPts val="0"/>
              </a:spcAft>
              <a:buFont typeface="Wingdings 3"/>
              <a:buChar char=""/>
              <a:defRPr/>
            </a:pPr>
            <a:r>
              <a:rPr lang="en-GB" sz="3400" dirty="0" smtClean="0"/>
              <a:t>25% of interviewees said they had, usually only once</a:t>
            </a:r>
            <a:r>
              <a:rPr lang="en-GB" sz="3100" dirty="0" smtClean="0"/>
              <a:t>.</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i="1" dirty="0" smtClean="0"/>
              <a:t>“At the end of the day and once in my life I have done it, I have informed the DVLA. The DVLA had already informed the patient that they shouldn’t be driving and they were still driving. That’s a real end of the road one; there are steps along the way.”  </a:t>
            </a:r>
            <a:r>
              <a:rPr lang="en-GB" dirty="0" smtClean="0"/>
              <a:t>Female GP, suburban</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sz="3400" dirty="0" smtClean="0"/>
              <a:t>More often they ‘nearly’ informed DVLA</a:t>
            </a:r>
            <a:r>
              <a:rPr lang="en-GB" dirty="0" smtClean="0"/>
              <a:t>:</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i="1" dirty="0" smtClean="0"/>
              <a:t>“An alcoholic who I told very forcibly to stop driving on two occasions, I had already put in writing to them that I was going to inform DVLA unless they stopped driving, what actually happened was before I actually had to do that, the wife nicked his keys and sold the car.”  </a:t>
            </a:r>
            <a:r>
              <a:rPr lang="en-GB" dirty="0" smtClean="0"/>
              <a:t>Male GP, urban</a:t>
            </a:r>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r>
              <a:rPr lang="en-GB" i="1" dirty="0" smtClean="0"/>
              <a:t>I don’t feel entirely happy about contacting DVLA. </a:t>
            </a:r>
            <a:r>
              <a:rPr lang="en-GB" dirty="0" smtClean="0"/>
              <a:t>Male GP</a:t>
            </a:r>
          </a:p>
          <a:p>
            <a:pPr marL="365760" indent="-256032" fontAlgn="auto">
              <a:spcAft>
                <a:spcPts val="0"/>
              </a:spcAft>
              <a:buFont typeface="Wingdings 3"/>
              <a:buChar char=""/>
              <a:defRPr/>
            </a:pPr>
            <a:endParaRPr lang="en-GB" dirty="0" smtClean="0"/>
          </a:p>
        </p:txBody>
      </p:sp>
      <p:sp>
        <p:nvSpPr>
          <p:cNvPr id="7362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lstStyle/>
          <a:p>
            <a:pPr fontAlgn="auto">
              <a:spcAft>
                <a:spcPts val="0"/>
              </a:spcAft>
              <a:defRPr/>
            </a:pPr>
            <a:r>
              <a:rPr lang="en-GB" dirty="0" smtClean="0"/>
              <a:t>Have you ever notified DVLA?</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1" name="Content Placeholder 1"/>
          <p:cNvSpPr>
            <a:spLocks noGrp="1"/>
          </p:cNvSpPr>
          <p:nvPr>
            <p:ph idx="1"/>
          </p:nvPr>
        </p:nvSpPr>
        <p:spPr>
          <a:xfrm>
            <a:off x="457200" y="1643063"/>
            <a:ext cx="8229600" cy="4364037"/>
          </a:xfrm>
        </p:spPr>
        <p:txBody>
          <a:bodyPr/>
          <a:lstStyle/>
          <a:p>
            <a:r>
              <a:rPr lang="en-GB" i="1" smtClean="0"/>
              <a:t>“I’ve got 16,000 patients, I’m not going to spot him driving past the surgery and say ' I told you to stop driving’.”</a:t>
            </a:r>
            <a:r>
              <a:rPr lang="en-GB" smtClean="0"/>
              <a:t>’ (M, urban)</a:t>
            </a:r>
          </a:p>
          <a:p>
            <a:endParaRPr lang="en-GB" smtClean="0"/>
          </a:p>
          <a:p>
            <a:r>
              <a:rPr lang="en-GB" i="1" smtClean="0"/>
              <a:t>“I told the patient again he needs to stop driving.  He said he wasn’t going to drive and .. didn’t come back after that. How do I know? I don’t know.” </a:t>
            </a:r>
            <a:r>
              <a:rPr lang="en-GB" smtClean="0"/>
              <a:t>(M, urban)</a:t>
            </a:r>
          </a:p>
          <a:p>
            <a:endParaRPr lang="en-GB" smtClean="0"/>
          </a:p>
          <a:p>
            <a:endParaRPr lang="en-GB" smtClean="0"/>
          </a:p>
          <a:p>
            <a:endParaRPr lang="en-GB" smtClean="0"/>
          </a:p>
        </p:txBody>
      </p:sp>
      <p:sp>
        <p:nvSpPr>
          <p:cNvPr id="7372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normAutofit fontScale="90000"/>
          </a:bodyPr>
          <a:lstStyle/>
          <a:p>
            <a:pPr fontAlgn="auto">
              <a:spcAft>
                <a:spcPts val="0"/>
              </a:spcAft>
              <a:defRPr/>
            </a:pPr>
            <a:r>
              <a:rPr lang="en-GB" dirty="0" smtClean="0"/>
              <a:t>How do you check your patient has heeded your FTD advice? (GPs)</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63"/>
            <a:ext cx="8229600" cy="4364037"/>
          </a:xfrm>
        </p:spPr>
        <p:txBody>
          <a:bodyPr>
            <a:normAutofit fontScale="85000" lnSpcReduction="20000"/>
          </a:bodyPr>
          <a:lstStyle/>
          <a:p>
            <a:pPr marL="365760" indent="-256032" fontAlgn="auto">
              <a:spcAft>
                <a:spcPts val="0"/>
              </a:spcAft>
              <a:buFont typeface="Wingdings 3"/>
              <a:buChar char=""/>
              <a:defRPr/>
            </a:pPr>
            <a:r>
              <a:rPr lang="en-GB" i="1" dirty="0" smtClean="0"/>
              <a:t>“</a:t>
            </a:r>
            <a:r>
              <a:rPr lang="en-GB" sz="2600" i="1" dirty="0" smtClean="0"/>
              <a:t>A nice clear flow chart that I could pin on my wall that told me exactly what should be done under which circumstances.”  </a:t>
            </a:r>
            <a:r>
              <a:rPr lang="en-GB" sz="2600" dirty="0" smtClean="0"/>
              <a:t>Female GP, urban.</a:t>
            </a:r>
          </a:p>
          <a:p>
            <a:pPr marL="365760" indent="-256032" fontAlgn="auto">
              <a:spcAft>
                <a:spcPts val="0"/>
              </a:spcAft>
              <a:buFont typeface="Wingdings 3"/>
              <a:buChar char=""/>
              <a:defRPr/>
            </a:pPr>
            <a:endParaRPr lang="en-GB" sz="2600" dirty="0" smtClean="0"/>
          </a:p>
          <a:p>
            <a:pPr marL="365760" indent="-256032" fontAlgn="auto">
              <a:spcAft>
                <a:spcPts val="0"/>
              </a:spcAft>
              <a:buFont typeface="Wingdings 3"/>
              <a:buChar char=""/>
              <a:defRPr/>
            </a:pPr>
            <a:r>
              <a:rPr lang="en-GB" sz="2600" i="1" dirty="0" smtClean="0"/>
              <a:t>“Somebody else doing it!  I suppose if certain diagnoses were linked into the computer  (electronic patient record) ... So if, say, when you entered ‘TIA’ the computer automatically shot up ‘DVLA regulations’ ... to me having it flash up on the computer would be brilliant.”  </a:t>
            </a:r>
            <a:r>
              <a:rPr lang="en-GB" sz="2600" dirty="0" smtClean="0"/>
              <a:t>Female GP, rural.</a:t>
            </a:r>
          </a:p>
          <a:p>
            <a:pPr marL="365760" indent="-256032" fontAlgn="auto">
              <a:spcAft>
                <a:spcPts val="0"/>
              </a:spcAft>
              <a:buFont typeface="Wingdings 3"/>
              <a:buChar char=""/>
              <a:defRPr/>
            </a:pPr>
            <a:endParaRPr lang="en-GB" sz="2600" dirty="0" smtClean="0"/>
          </a:p>
          <a:p>
            <a:pPr marL="365760" indent="-256032" fontAlgn="auto">
              <a:spcAft>
                <a:spcPts val="0"/>
              </a:spcAft>
              <a:buFont typeface="Wingdings 3"/>
              <a:buChar char=""/>
              <a:defRPr/>
            </a:pPr>
            <a:r>
              <a:rPr lang="en-GB" sz="2400" i="1" dirty="0" smtClean="0"/>
              <a:t>“</a:t>
            </a:r>
            <a:r>
              <a:rPr lang="en-GB" sz="2600" i="1" dirty="0" smtClean="0"/>
              <a:t>Having an occupational health referral has been very helpful because it’s not me saying you can’t drive.  Otherwise the relationship is destroyed.”  </a:t>
            </a:r>
            <a:r>
              <a:rPr lang="en-GB" sz="2600" dirty="0" smtClean="0"/>
              <a:t>Male GP.</a:t>
            </a:r>
          </a:p>
          <a:p>
            <a:pPr marL="365760" indent="-256032" fontAlgn="auto">
              <a:spcAft>
                <a:spcPts val="0"/>
              </a:spcAft>
              <a:buFont typeface="Wingdings 3"/>
              <a:buChar char=""/>
              <a:defRPr/>
            </a:pPr>
            <a:endParaRPr lang="en-GB" sz="2600" dirty="0" smtClean="0"/>
          </a:p>
          <a:p>
            <a:pPr marL="365760" indent="-256032" fontAlgn="auto">
              <a:spcAft>
                <a:spcPts val="0"/>
              </a:spcAft>
              <a:buFont typeface="Wingdings 3"/>
              <a:buChar char=""/>
              <a:defRPr/>
            </a:pPr>
            <a:endParaRPr lang="en-GB" dirty="0"/>
          </a:p>
        </p:txBody>
      </p:sp>
      <p:sp>
        <p:nvSpPr>
          <p:cNvPr id="7383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normAutofit fontScale="90000"/>
          </a:bodyPr>
          <a:lstStyle/>
          <a:p>
            <a:pPr fontAlgn="auto">
              <a:spcAft>
                <a:spcPts val="0"/>
              </a:spcAft>
              <a:defRPr/>
            </a:pPr>
            <a:r>
              <a:rPr lang="en-GB" dirty="0" smtClean="0"/>
              <a:t>What would make it easier to give FTD advice?</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Content Placeholder 1"/>
          <p:cNvSpPr>
            <a:spLocks noGrp="1"/>
          </p:cNvSpPr>
          <p:nvPr>
            <p:ph idx="1"/>
          </p:nvPr>
        </p:nvSpPr>
        <p:spPr/>
        <p:txBody>
          <a:bodyPr/>
          <a:lstStyle/>
          <a:p>
            <a:r>
              <a:rPr lang="en-GB" smtClean="0"/>
              <a:t>Patients with a medical condition which clearly contra-indicates driving</a:t>
            </a:r>
          </a:p>
          <a:p>
            <a:r>
              <a:rPr lang="en-GB" smtClean="0">
                <a:solidFill>
                  <a:schemeClr val="accent1"/>
                </a:solidFill>
              </a:rPr>
              <a:t>Patients raising the issue of driving themselves</a:t>
            </a:r>
          </a:p>
          <a:p>
            <a:r>
              <a:rPr lang="en-GB" smtClean="0"/>
              <a:t>Using the DVLA guidelines to convince patients of the regulations regarding their fitness to drive</a:t>
            </a:r>
          </a:p>
          <a:p>
            <a:r>
              <a:rPr lang="en-GB" smtClean="0">
                <a:solidFill>
                  <a:schemeClr val="accent1"/>
                </a:solidFill>
              </a:rPr>
              <a:t>Access to a mobility centre to which patients can be referred for a driving assessment</a:t>
            </a:r>
          </a:p>
        </p:txBody>
      </p:sp>
      <p:sp>
        <p:nvSpPr>
          <p:cNvPr id="7393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normAutofit fontScale="90000"/>
          </a:bodyPr>
          <a:lstStyle/>
          <a:p>
            <a:pPr fontAlgn="auto">
              <a:spcAft>
                <a:spcPts val="0"/>
              </a:spcAft>
              <a:defRPr/>
            </a:pPr>
            <a:r>
              <a:rPr lang="en-GB" dirty="0" smtClean="0"/>
              <a:t>Key Facilitators to giving advice (GPs)</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365760" indent="-256032" fontAlgn="auto">
              <a:spcAft>
                <a:spcPts val="0"/>
              </a:spcAft>
              <a:buFont typeface="Wingdings 3"/>
              <a:buChar char=""/>
              <a:defRPr/>
            </a:pPr>
            <a:r>
              <a:rPr lang="en-GB" dirty="0" smtClean="0">
                <a:solidFill>
                  <a:schemeClr val="accent1"/>
                </a:solidFill>
              </a:rPr>
              <a:t>breaking bad news</a:t>
            </a:r>
          </a:p>
          <a:p>
            <a:pPr marL="365760" indent="-256032" fontAlgn="auto">
              <a:spcAft>
                <a:spcPts val="0"/>
              </a:spcAft>
              <a:buFont typeface="Wingdings 3"/>
              <a:buChar char=""/>
              <a:defRPr/>
            </a:pPr>
            <a:r>
              <a:rPr lang="en-GB" dirty="0" smtClean="0"/>
              <a:t>not considering fitness to drive as an issue within the clinical context </a:t>
            </a:r>
          </a:p>
          <a:p>
            <a:pPr marL="365760" indent="-256032" fontAlgn="auto">
              <a:spcAft>
                <a:spcPts val="0"/>
              </a:spcAft>
              <a:buFont typeface="Wingdings 3"/>
              <a:buChar char=""/>
              <a:defRPr/>
            </a:pPr>
            <a:r>
              <a:rPr lang="en-GB" dirty="0" smtClean="0">
                <a:solidFill>
                  <a:schemeClr val="accent1"/>
                </a:solidFill>
              </a:rPr>
              <a:t>not remembering to discuss driving with patients</a:t>
            </a:r>
          </a:p>
          <a:p>
            <a:pPr marL="365760" indent="-256032" fontAlgn="auto">
              <a:spcAft>
                <a:spcPts val="0"/>
              </a:spcAft>
              <a:buFont typeface="Wingdings 3"/>
              <a:buChar char=""/>
              <a:defRPr/>
            </a:pPr>
            <a:r>
              <a:rPr lang="en-GB" dirty="0" smtClean="0"/>
              <a:t>assuming that older patients are not drivers</a:t>
            </a:r>
          </a:p>
          <a:p>
            <a:pPr marL="365760" indent="-256032" fontAlgn="auto">
              <a:spcAft>
                <a:spcPts val="0"/>
              </a:spcAft>
              <a:buFont typeface="Wingdings 3"/>
              <a:buChar char=""/>
              <a:defRPr/>
            </a:pPr>
            <a:r>
              <a:rPr lang="en-GB" dirty="0" smtClean="0">
                <a:solidFill>
                  <a:schemeClr val="accent1"/>
                </a:solidFill>
              </a:rPr>
              <a:t>lack of knowledge and the unwieldy nature of the DVLA guidelines</a:t>
            </a:r>
            <a:r>
              <a:rPr lang="en-GB" dirty="0" smtClean="0"/>
              <a:t> </a:t>
            </a:r>
          </a:p>
          <a:p>
            <a:pPr marL="365760" indent="-256032" fontAlgn="auto">
              <a:spcAft>
                <a:spcPts val="0"/>
              </a:spcAft>
              <a:buFont typeface="Wingdings 3"/>
              <a:buChar char=""/>
              <a:defRPr/>
            </a:pPr>
            <a:r>
              <a:rPr lang="en-GB" dirty="0" smtClean="0"/>
              <a:t>patient resistance or denial </a:t>
            </a:r>
          </a:p>
          <a:p>
            <a:pPr marL="365760" indent="-256032" fontAlgn="auto">
              <a:spcAft>
                <a:spcPts val="0"/>
              </a:spcAft>
              <a:buFont typeface="Wingdings 3"/>
              <a:buChar char=""/>
              <a:defRPr/>
            </a:pPr>
            <a:r>
              <a:rPr lang="en-GB" dirty="0" smtClean="0">
                <a:solidFill>
                  <a:schemeClr val="accent1"/>
                </a:solidFill>
              </a:rPr>
              <a:t>concern for the effects of not driving on patient well-being or livelihood, mobility around neighbourhood</a:t>
            </a:r>
          </a:p>
          <a:p>
            <a:pPr marL="365760" indent="-256032" fontAlgn="auto">
              <a:spcAft>
                <a:spcPts val="0"/>
              </a:spcAft>
              <a:buFont typeface="Wingdings 3"/>
              <a:buChar char=""/>
              <a:defRPr/>
            </a:pPr>
            <a:r>
              <a:rPr lang="en-GB" dirty="0" smtClean="0"/>
              <a:t>concern that advising a patient to stop driving may adversely affect the clinician-patient relationship</a:t>
            </a:r>
          </a:p>
          <a:p>
            <a:pPr marL="365760" indent="-256032" fontAlgn="auto">
              <a:spcAft>
                <a:spcPts val="0"/>
              </a:spcAft>
              <a:buFont typeface="Wingdings 3"/>
              <a:buChar char=""/>
              <a:defRPr/>
            </a:pPr>
            <a:endParaRPr lang="en-GB" dirty="0"/>
          </a:p>
        </p:txBody>
      </p:sp>
      <p:sp>
        <p:nvSpPr>
          <p:cNvPr id="7403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normAutofit fontScale="90000"/>
          </a:bodyPr>
          <a:lstStyle/>
          <a:p>
            <a:pPr fontAlgn="auto">
              <a:spcAft>
                <a:spcPts val="0"/>
              </a:spcAft>
              <a:defRPr/>
            </a:pPr>
            <a:r>
              <a:rPr lang="en-GB" dirty="0" smtClean="0"/>
              <a:t>Key barriers to giving FTD advice (GPs)</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7" name="Rectangle 3"/>
          <p:cNvSpPr>
            <a:spLocks noGrp="1" noChangeArrowheads="1"/>
          </p:cNvSpPr>
          <p:nvPr>
            <p:ph idx="1"/>
          </p:nvPr>
        </p:nvSpPr>
        <p:spPr>
          <a:xfrm>
            <a:off x="685800" y="1357313"/>
            <a:ext cx="7772400" cy="4635500"/>
          </a:xfrm>
        </p:spPr>
        <p:txBody>
          <a:bodyPr/>
          <a:lstStyle/>
          <a:p>
            <a:pPr>
              <a:lnSpc>
                <a:spcPct val="90000"/>
              </a:lnSpc>
            </a:pPr>
            <a:r>
              <a:rPr lang="en-GB" sz="2800" smtClean="0">
                <a:latin typeface="Arial" charset="0"/>
              </a:rPr>
              <a:t>140 patients (drivers) telephone interview.  Age range = 17 to 81 years </a:t>
            </a:r>
          </a:p>
          <a:p>
            <a:pPr>
              <a:lnSpc>
                <a:spcPct val="90000"/>
              </a:lnSpc>
            </a:pPr>
            <a:r>
              <a:rPr lang="en-GB" sz="2800" smtClean="0">
                <a:latin typeface="Arial" charset="0"/>
              </a:rPr>
              <a:t>Diabetes, Stroke, Brain injury</a:t>
            </a:r>
          </a:p>
          <a:p>
            <a:pPr>
              <a:lnSpc>
                <a:spcPct val="90000"/>
              </a:lnSpc>
            </a:pPr>
            <a:r>
              <a:rPr lang="en-GB" sz="2800" smtClean="0">
                <a:latin typeface="Arial" charset="0"/>
              </a:rPr>
              <a:t>91% think HCPs should give advice on FTD</a:t>
            </a:r>
          </a:p>
          <a:p>
            <a:pPr>
              <a:lnSpc>
                <a:spcPct val="90000"/>
              </a:lnSpc>
            </a:pPr>
            <a:r>
              <a:rPr lang="en-GB" sz="2800" smtClean="0">
                <a:latin typeface="Arial" charset="0"/>
              </a:rPr>
              <a:t>Doctors most likely to give FTD advice but gave unsolicited to only 26% of patients</a:t>
            </a:r>
          </a:p>
          <a:p>
            <a:pPr>
              <a:lnSpc>
                <a:spcPct val="90000"/>
              </a:lnSpc>
            </a:pPr>
            <a:r>
              <a:rPr lang="en-GB" sz="2800" smtClean="0">
                <a:latin typeface="Arial" charset="0"/>
              </a:rPr>
              <a:t>DVLA rules = 69 patients should have been advised to cease driving for a period, but only 21 (30%) had been so advised</a:t>
            </a:r>
          </a:p>
          <a:p>
            <a:pPr>
              <a:lnSpc>
                <a:spcPct val="90000"/>
              </a:lnSpc>
            </a:pPr>
            <a:r>
              <a:rPr lang="en-GB" sz="2800" smtClean="0">
                <a:solidFill>
                  <a:srgbClr val="FF0000"/>
                </a:solidFill>
                <a:latin typeface="Arial" charset="0"/>
              </a:rPr>
              <a:t>FTD joint responsibility between HCP and patient</a:t>
            </a:r>
          </a:p>
          <a:p>
            <a:pPr>
              <a:lnSpc>
                <a:spcPct val="90000"/>
              </a:lnSpc>
              <a:buFontTx/>
              <a:buNone/>
            </a:pPr>
            <a:endParaRPr lang="en-GB" sz="2800" smtClean="0">
              <a:latin typeface="Arial" charset="0"/>
            </a:endParaRPr>
          </a:p>
        </p:txBody>
      </p:sp>
      <p:sp>
        <p:nvSpPr>
          <p:cNvPr id="74137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574466" name="Rectangle 2"/>
          <p:cNvSpPr>
            <a:spLocks noGrp="1" noChangeArrowheads="1"/>
          </p:cNvSpPr>
          <p:nvPr>
            <p:ph type="title"/>
          </p:nvPr>
        </p:nvSpPr>
        <p:spPr/>
        <p:txBody>
          <a:bodyPr/>
          <a:lstStyle/>
          <a:p>
            <a:pPr fontAlgn="auto">
              <a:spcAft>
                <a:spcPts val="0"/>
              </a:spcAft>
              <a:defRPr/>
            </a:pPr>
            <a:r>
              <a:rPr lang="en-GB" sz="4000" dirty="0">
                <a:latin typeface="Arial" charset="0"/>
              </a:rPr>
              <a:t>Patient Survey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1" name="Rectangle 3"/>
          <p:cNvSpPr>
            <a:spLocks noGrp="1" noChangeArrowheads="1"/>
          </p:cNvSpPr>
          <p:nvPr>
            <p:ph idx="1"/>
          </p:nvPr>
        </p:nvSpPr>
        <p:spPr>
          <a:xfrm>
            <a:off x="457200" y="1484313"/>
            <a:ext cx="8229600" cy="4535487"/>
          </a:xfrm>
        </p:spPr>
        <p:txBody>
          <a:bodyPr/>
          <a:lstStyle/>
          <a:p>
            <a:r>
              <a:rPr lang="en-GB" sz="2800" smtClean="0"/>
              <a:t>15 held across England and Wales with:</a:t>
            </a:r>
          </a:p>
          <a:p>
            <a:r>
              <a:rPr lang="en-GB" sz="2800" smtClean="0"/>
              <a:t>GPs, hospital doctors, neurologists, psychiatrists,  hospital nurses, practice nurses, therapists, psychologists, optometrists, ophthalmologists. </a:t>
            </a:r>
          </a:p>
          <a:p>
            <a:r>
              <a:rPr lang="en-GB" sz="2800" smtClean="0"/>
              <a:t>Police and road safety representatives. </a:t>
            </a:r>
          </a:p>
          <a:p>
            <a:r>
              <a:rPr lang="en-GB" sz="2800" smtClean="0"/>
              <a:t>Patients representing ten different medical conditions</a:t>
            </a:r>
          </a:p>
          <a:p>
            <a:endParaRPr lang="en-GB" sz="2800" smtClean="0"/>
          </a:p>
          <a:p>
            <a:endParaRPr lang="en-GB" sz="2800" smtClean="0"/>
          </a:p>
        </p:txBody>
      </p:sp>
      <p:sp>
        <p:nvSpPr>
          <p:cNvPr id="74240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80962" name="Rectangle 2"/>
          <p:cNvSpPr>
            <a:spLocks noGrp="1" noChangeArrowheads="1"/>
          </p:cNvSpPr>
          <p:nvPr>
            <p:ph type="title"/>
          </p:nvPr>
        </p:nvSpPr>
        <p:spPr/>
        <p:txBody>
          <a:bodyPr/>
          <a:lstStyle/>
          <a:p>
            <a:pPr fontAlgn="auto">
              <a:spcAft>
                <a:spcPts val="0"/>
              </a:spcAft>
              <a:defRPr/>
            </a:pPr>
            <a:r>
              <a:rPr lang="en-GB"/>
              <a:t>Focus Groups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7891" name="Rectangle 3"/>
          <p:cNvSpPr>
            <a:spLocks noGrp="1" noChangeArrowheads="1"/>
          </p:cNvSpPr>
          <p:nvPr>
            <p:ph sz="half" idx="1"/>
          </p:nvPr>
        </p:nvSpPr>
        <p:spPr>
          <a:xfrm>
            <a:off x="457200" y="1481138"/>
            <a:ext cx="4038600" cy="4525962"/>
          </a:xfrm>
        </p:spPr>
        <p:txBody>
          <a:bodyPr>
            <a:normAutofit fontScale="85000" lnSpcReduction="10000"/>
          </a:bodyPr>
          <a:lstStyle/>
          <a:p>
            <a:pPr marL="365760" indent="-256032" fontAlgn="auto">
              <a:spcAft>
                <a:spcPts val="0"/>
              </a:spcAft>
              <a:buFont typeface="Wingdings 3"/>
              <a:buChar char=""/>
              <a:defRPr/>
            </a:pPr>
            <a:r>
              <a:rPr lang="en-GB" sz="2400" dirty="0" smtClean="0">
                <a:solidFill>
                  <a:srgbClr val="FF0000"/>
                </a:solidFill>
              </a:rPr>
              <a:t>GPs</a:t>
            </a:r>
            <a:r>
              <a:rPr lang="en-GB" sz="2400" dirty="0" smtClean="0"/>
              <a:t>: it probably is our role – but we rarely do it.  Very rare to inform DVLA.</a:t>
            </a:r>
          </a:p>
          <a:p>
            <a:pPr marL="365760" indent="-256032" fontAlgn="auto">
              <a:spcAft>
                <a:spcPts val="0"/>
              </a:spcAft>
              <a:buFont typeface="Wingdings 3"/>
              <a:buChar char=""/>
              <a:defRPr/>
            </a:pPr>
            <a:r>
              <a:rPr lang="en-GB" sz="2400" dirty="0" smtClean="0">
                <a:solidFill>
                  <a:srgbClr val="FF0000"/>
                </a:solidFill>
              </a:rPr>
              <a:t>Rehabilitation team</a:t>
            </a:r>
            <a:r>
              <a:rPr lang="en-GB" sz="2400" dirty="0" smtClean="0"/>
              <a:t>: feel it should be GP who does it.</a:t>
            </a:r>
          </a:p>
          <a:p>
            <a:pPr marL="365760" indent="-256032" fontAlgn="auto">
              <a:spcAft>
                <a:spcPts val="0"/>
              </a:spcAft>
              <a:buFont typeface="Wingdings 3"/>
              <a:buChar char=""/>
              <a:defRPr/>
            </a:pPr>
            <a:r>
              <a:rPr lang="en-GB" sz="2400" dirty="0" smtClean="0">
                <a:solidFill>
                  <a:srgbClr val="FF0000"/>
                </a:solidFill>
              </a:rPr>
              <a:t>Optometrists</a:t>
            </a:r>
            <a:r>
              <a:rPr lang="en-GB" sz="2400" dirty="0" smtClean="0"/>
              <a:t>: it’s our job to advise on driving, but we can’t inform DVLA, can write to GP but don’t know outcome.</a:t>
            </a:r>
          </a:p>
          <a:p>
            <a:pPr marL="365760" indent="-256032" fontAlgn="auto">
              <a:spcAft>
                <a:spcPts val="0"/>
              </a:spcAft>
              <a:buFont typeface="Wingdings 3"/>
              <a:buChar char=""/>
              <a:defRPr/>
            </a:pPr>
            <a:r>
              <a:rPr lang="en-GB" sz="2400" dirty="0" smtClean="0">
                <a:solidFill>
                  <a:srgbClr val="FF0000"/>
                </a:solidFill>
              </a:rPr>
              <a:t>Mobility Centre staff</a:t>
            </a:r>
            <a:r>
              <a:rPr lang="en-GB" sz="2400" dirty="0" smtClean="0"/>
              <a:t>: importance of driving assessments, and enabling driving.</a:t>
            </a:r>
          </a:p>
          <a:p>
            <a:pPr marL="365760" indent="-256032" fontAlgn="auto">
              <a:spcAft>
                <a:spcPts val="0"/>
              </a:spcAft>
              <a:buFont typeface="Wingdings 3"/>
              <a:buChar char=""/>
              <a:defRPr/>
            </a:pPr>
            <a:endParaRPr lang="en-US" sz="2400" dirty="0" smtClean="0"/>
          </a:p>
          <a:p>
            <a:pPr marL="365760" indent="-256032" fontAlgn="auto">
              <a:lnSpc>
                <a:spcPct val="90000"/>
              </a:lnSpc>
              <a:spcAft>
                <a:spcPts val="0"/>
              </a:spcAft>
              <a:buFont typeface="Wingdings 3"/>
              <a:buChar char=""/>
              <a:defRPr/>
            </a:pPr>
            <a:endParaRPr lang="en-GB" sz="2400" dirty="0" smtClean="0"/>
          </a:p>
          <a:p>
            <a:pPr marL="365760" indent="-256032" fontAlgn="auto">
              <a:lnSpc>
                <a:spcPct val="90000"/>
              </a:lnSpc>
              <a:spcAft>
                <a:spcPts val="0"/>
              </a:spcAft>
              <a:buFont typeface="Wingdings 3"/>
              <a:buChar char=""/>
              <a:defRPr/>
            </a:pPr>
            <a:endParaRPr lang="en-GB" sz="2400" dirty="0" smtClean="0"/>
          </a:p>
          <a:p>
            <a:pPr marL="365760" indent="-256032" fontAlgn="auto">
              <a:spcAft>
                <a:spcPts val="0"/>
              </a:spcAft>
              <a:buFont typeface="Wingdings 3"/>
              <a:buChar char=""/>
              <a:defRPr/>
            </a:pPr>
            <a:endParaRPr lang="en-GB" dirty="0" smtClean="0"/>
          </a:p>
          <a:p>
            <a:pPr marL="365760" indent="-256032" fontAlgn="auto">
              <a:spcAft>
                <a:spcPts val="0"/>
              </a:spcAft>
              <a:buFont typeface="Wingdings 3"/>
              <a:buChar char=""/>
              <a:defRPr/>
            </a:pPr>
            <a:endParaRPr lang="en-GB" dirty="0"/>
          </a:p>
        </p:txBody>
      </p:sp>
      <p:sp>
        <p:nvSpPr>
          <p:cNvPr id="743426" name="Content Placeholder 5"/>
          <p:cNvSpPr>
            <a:spLocks noGrp="1"/>
          </p:cNvSpPr>
          <p:nvPr>
            <p:ph sz="half" idx="2"/>
          </p:nvPr>
        </p:nvSpPr>
        <p:spPr>
          <a:xfrm>
            <a:off x="4648200" y="1481138"/>
            <a:ext cx="4038600" cy="4525962"/>
          </a:xfrm>
        </p:spPr>
        <p:txBody>
          <a:bodyPr/>
          <a:lstStyle/>
          <a:p>
            <a:pPr>
              <a:lnSpc>
                <a:spcPct val="90000"/>
              </a:lnSpc>
            </a:pPr>
            <a:r>
              <a:rPr lang="en-GB" sz="2000" smtClean="0">
                <a:solidFill>
                  <a:srgbClr val="FF0000"/>
                </a:solidFill>
              </a:rPr>
              <a:t>Road Safety Officers</a:t>
            </a:r>
            <a:r>
              <a:rPr lang="en-GB" sz="2000" smtClean="0"/>
              <a:t>: various schemes, esp. for elderly drivers.</a:t>
            </a:r>
          </a:p>
          <a:p>
            <a:pPr>
              <a:lnSpc>
                <a:spcPct val="90000"/>
              </a:lnSpc>
            </a:pPr>
            <a:r>
              <a:rPr lang="en-GB" sz="2000" smtClean="0">
                <a:solidFill>
                  <a:srgbClr val="FF0000"/>
                </a:solidFill>
              </a:rPr>
              <a:t>Police</a:t>
            </a:r>
            <a:r>
              <a:rPr lang="en-GB" sz="2000" smtClean="0"/>
              <a:t>: unable to identify medical cause at roadside, no appropriate assessments. </a:t>
            </a:r>
          </a:p>
          <a:p>
            <a:pPr>
              <a:lnSpc>
                <a:spcPct val="90000"/>
              </a:lnSpc>
            </a:pPr>
            <a:r>
              <a:rPr lang="en-GB" sz="1800" i="1" smtClean="0"/>
              <a:t>“..it would be nice if GP’s had to inform the DVLA but that’s going to drive illness underground, it will prevent people from seeking treatment.” </a:t>
            </a:r>
            <a:r>
              <a:rPr lang="en-GB" sz="1800" smtClean="0"/>
              <a:t>(Police FG)</a:t>
            </a:r>
          </a:p>
          <a:p>
            <a:pPr>
              <a:lnSpc>
                <a:spcPct val="90000"/>
              </a:lnSpc>
            </a:pPr>
            <a:r>
              <a:rPr lang="en-GB" sz="2000" smtClean="0">
                <a:solidFill>
                  <a:srgbClr val="FF0000"/>
                </a:solidFill>
              </a:rPr>
              <a:t>Patients</a:t>
            </a:r>
            <a:r>
              <a:rPr lang="en-GB" sz="2000" smtClean="0"/>
              <a:t>: often unaware of rules and restrictions, but often self-limiting.</a:t>
            </a:r>
          </a:p>
        </p:txBody>
      </p:sp>
      <p:sp>
        <p:nvSpPr>
          <p:cNvPr id="74342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77890" name="Rectangle 2"/>
          <p:cNvSpPr>
            <a:spLocks noGrp="1" noChangeArrowheads="1"/>
          </p:cNvSpPr>
          <p:nvPr>
            <p:ph type="title"/>
          </p:nvPr>
        </p:nvSpPr>
        <p:spPr/>
        <p:txBody>
          <a:bodyPr/>
          <a:lstStyle/>
          <a:p>
            <a:pPr fontAlgn="auto">
              <a:spcAft>
                <a:spcPts val="0"/>
              </a:spcAft>
              <a:defRPr/>
            </a:pPr>
            <a:r>
              <a:rPr lang="en-GB" sz="4000" dirty="0"/>
              <a:t>Focus Group </a:t>
            </a:r>
            <a:r>
              <a:rPr lang="en-GB" sz="4000" dirty="0" smtClean="0"/>
              <a:t>results</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138"/>
            <a:ext cx="4038600" cy="4525962"/>
          </a:xfrm>
        </p:spPr>
        <p:txBody>
          <a:bodyPr>
            <a:normAutofit fontScale="85000" lnSpcReduction="10000"/>
          </a:bodyPr>
          <a:lstStyle/>
          <a:p>
            <a:pPr marL="365760" indent="-256032" fontAlgn="auto">
              <a:spcAft>
                <a:spcPts val="0"/>
              </a:spcAft>
              <a:buFont typeface="Wingdings 3"/>
              <a:buChar char=""/>
              <a:defRPr/>
            </a:pPr>
            <a:r>
              <a:rPr lang="en-GB" dirty="0" smtClean="0"/>
              <a:t>No evidence that drivers become less safe at a particular age.</a:t>
            </a:r>
          </a:p>
          <a:p>
            <a:pPr marL="365760" indent="-256032" fontAlgn="auto">
              <a:spcAft>
                <a:spcPts val="0"/>
              </a:spcAft>
              <a:buFont typeface="Wingdings 3"/>
              <a:buChar char=""/>
              <a:defRPr/>
            </a:pPr>
            <a:r>
              <a:rPr lang="en-GB" dirty="0" smtClean="0"/>
              <a:t>Older driver crash involvement is related to high risk sub-groups (</a:t>
            </a:r>
            <a:r>
              <a:rPr lang="en-GB" dirty="0" err="1" smtClean="0"/>
              <a:t>Hu</a:t>
            </a:r>
            <a:r>
              <a:rPr lang="en-GB" dirty="0" smtClean="0"/>
              <a:t> et al, 1998)</a:t>
            </a:r>
          </a:p>
          <a:p>
            <a:pPr marL="365760" indent="-256032" fontAlgn="auto">
              <a:spcAft>
                <a:spcPts val="0"/>
              </a:spcAft>
              <a:buFont typeface="Wingdings 3"/>
              <a:buChar char=""/>
              <a:defRPr/>
            </a:pPr>
            <a:r>
              <a:rPr lang="en-GB" dirty="0" smtClean="0"/>
              <a:t>Frailty rather than general decline in driving skills is linked to accidents (Evans, 1991; </a:t>
            </a:r>
            <a:r>
              <a:rPr lang="en-GB" dirty="0" err="1" smtClean="0"/>
              <a:t>Maycock</a:t>
            </a:r>
            <a:r>
              <a:rPr lang="en-GB" dirty="0" smtClean="0"/>
              <a:t>, 1997)</a:t>
            </a:r>
            <a:endParaRPr lang="en-GB" dirty="0"/>
          </a:p>
        </p:txBody>
      </p:sp>
      <p:pic>
        <p:nvPicPr>
          <p:cNvPr id="20482" name="Content Placeholder 5" descr="older driver unhurt crash-2.jpg"/>
          <p:cNvPicPr>
            <a:picLocks noGrp="1" noChangeAspect="1"/>
          </p:cNvPicPr>
          <p:nvPr>
            <p:ph sz="half" idx="2"/>
          </p:nvPr>
        </p:nvPicPr>
        <p:blipFill>
          <a:blip r:embed="rId2"/>
          <a:srcRect/>
          <a:stretch>
            <a:fillRect/>
          </a:stretch>
        </p:blipFill>
        <p:spPr>
          <a:xfrm>
            <a:off x="5795963" y="1628775"/>
            <a:ext cx="2205037" cy="2149475"/>
          </a:xfrm>
        </p:spPr>
      </p:pic>
      <p:sp>
        <p:nvSpPr>
          <p:cNvPr id="20483"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2" name="Title 1"/>
          <p:cNvSpPr>
            <a:spLocks noGrp="1"/>
          </p:cNvSpPr>
          <p:nvPr>
            <p:ph type="title"/>
          </p:nvPr>
        </p:nvSpPr>
        <p:spPr/>
        <p:txBody>
          <a:bodyPr/>
          <a:lstStyle/>
          <a:p>
            <a:pPr fontAlgn="auto">
              <a:spcAft>
                <a:spcPts val="0"/>
              </a:spcAft>
              <a:defRPr/>
            </a:pPr>
            <a:r>
              <a:rPr lang="en-GB" dirty="0" smtClean="0"/>
              <a:t>Reasons for Variation</a:t>
            </a:r>
            <a:endParaRPr lang="en-GB" dirty="0"/>
          </a:p>
        </p:txBody>
      </p:sp>
      <p:sp>
        <p:nvSpPr>
          <p:cNvPr id="20485" name="Rectangle 6"/>
          <p:cNvSpPr>
            <a:spLocks noChangeArrowheads="1"/>
          </p:cNvSpPr>
          <p:nvPr/>
        </p:nvSpPr>
        <p:spPr bwMode="auto">
          <a:xfrm>
            <a:off x="4932363" y="4076700"/>
            <a:ext cx="4032250" cy="2032000"/>
          </a:xfrm>
          <a:prstGeom prst="rect">
            <a:avLst/>
          </a:prstGeom>
          <a:noFill/>
          <a:ln w="9525">
            <a:noFill/>
            <a:miter lim="800000"/>
            <a:headEnd/>
            <a:tailEnd/>
          </a:ln>
        </p:spPr>
        <p:txBody>
          <a:bodyPr>
            <a:spAutoFit/>
          </a:bodyPr>
          <a:lstStyle/>
          <a:p>
            <a:pPr eaLnBrk="0" hangingPunct="0"/>
            <a:r>
              <a:rPr lang="en-GB"/>
              <a:t>“An elderly driver in her 70s landed her car in a front garden of after losing control of her Citroen C3. The garden's roses faired better than its wall which was completely demolished. No one was injured in the incident.”  News item 2011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65760" indent="-256032" fontAlgn="auto">
              <a:spcAft>
                <a:spcPts val="0"/>
              </a:spcAft>
              <a:buFont typeface="Wingdings 3"/>
              <a:buChar char=""/>
              <a:defRPr/>
            </a:pPr>
            <a:r>
              <a:rPr lang="en-GB" dirty="0" smtClean="0">
                <a:solidFill>
                  <a:schemeClr val="accent1"/>
                </a:solidFill>
              </a:rPr>
              <a:t>Denial</a:t>
            </a:r>
          </a:p>
          <a:p>
            <a:pPr marL="365760" indent="-256032" fontAlgn="auto">
              <a:spcAft>
                <a:spcPts val="0"/>
              </a:spcAft>
              <a:buFont typeface="Wingdings 3"/>
              <a:buChar char=""/>
              <a:defRPr/>
            </a:pPr>
            <a:r>
              <a:rPr lang="en-GB" i="1" dirty="0" smtClean="0"/>
              <a:t>“Even the most intelligent or articulate people have no general idea of the medical aspect of FTD because most people see themselves as fit to drive.” </a:t>
            </a:r>
          </a:p>
          <a:p>
            <a:pPr marL="365760" indent="-256032" fontAlgn="auto">
              <a:spcAft>
                <a:spcPts val="0"/>
              </a:spcAft>
              <a:buFont typeface="Wingdings 3"/>
              <a:buChar char=""/>
              <a:defRPr/>
            </a:pPr>
            <a:r>
              <a:rPr lang="en-GB" dirty="0" smtClean="0">
                <a:solidFill>
                  <a:schemeClr val="accent1"/>
                </a:solidFill>
              </a:rPr>
              <a:t>Dr/patient relationship</a:t>
            </a:r>
          </a:p>
          <a:p>
            <a:pPr marL="365760" indent="-256032" fontAlgn="auto">
              <a:spcAft>
                <a:spcPts val="0"/>
              </a:spcAft>
              <a:buFont typeface="Wingdings 3"/>
              <a:buChar char=""/>
              <a:defRPr/>
            </a:pPr>
            <a:r>
              <a:rPr lang="en-GB" i="1" dirty="0" smtClean="0"/>
              <a:t>“I said 'look you mustn’t drive', and I said if you do continue driving I will tell the DVLA', he hasn’t spoken to me since.”</a:t>
            </a:r>
          </a:p>
          <a:p>
            <a:pPr marL="365760" indent="-256032" fontAlgn="auto">
              <a:spcAft>
                <a:spcPts val="0"/>
              </a:spcAft>
              <a:buFont typeface="Wingdings 3"/>
              <a:buChar char=""/>
              <a:defRPr/>
            </a:pPr>
            <a:r>
              <a:rPr lang="en-GB" dirty="0" smtClean="0">
                <a:solidFill>
                  <a:schemeClr val="accent1"/>
                </a:solidFill>
              </a:rPr>
              <a:t>Restricted Licensing especially for older drivers</a:t>
            </a:r>
          </a:p>
          <a:p>
            <a:pPr marL="365760" indent="-256032" fontAlgn="auto">
              <a:spcAft>
                <a:spcPts val="0"/>
              </a:spcAft>
              <a:buFont typeface="Wingdings 3"/>
              <a:buChar char=""/>
              <a:defRPr/>
            </a:pPr>
            <a:r>
              <a:rPr lang="en-GB" i="1" dirty="0" smtClean="0"/>
              <a:t>“I must say I like the idea of adapting licences saying actually you shouldn’t be driving at night anymore, your eyesight isn’t good enough for night driving, actually you shouldn’t be driving on motorways, yes you are safe within a locality, because if you know the local roads you are probably going to be safer on those.”</a:t>
            </a:r>
            <a:endParaRPr lang="en-GB" i="1" dirty="0"/>
          </a:p>
        </p:txBody>
      </p:sp>
      <p:sp>
        <p:nvSpPr>
          <p:cNvPr id="7444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lstStyle/>
          <a:p>
            <a:pPr fontAlgn="auto">
              <a:spcAft>
                <a:spcPts val="0"/>
              </a:spcAft>
              <a:defRPr/>
            </a:pPr>
            <a:r>
              <a:rPr lang="en-GB" dirty="0" smtClean="0"/>
              <a:t>GP Focus Group</a:t>
            </a: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Content Placeholder 1"/>
          <p:cNvSpPr>
            <a:spLocks noGrp="1"/>
          </p:cNvSpPr>
          <p:nvPr>
            <p:ph sz="half" idx="1"/>
          </p:nvPr>
        </p:nvSpPr>
        <p:spPr>
          <a:xfrm>
            <a:off x="457200" y="1557338"/>
            <a:ext cx="7499350" cy="4449762"/>
          </a:xfrm>
        </p:spPr>
        <p:txBody>
          <a:bodyPr/>
          <a:lstStyle/>
          <a:p>
            <a:r>
              <a:rPr lang="en-GB" sz="1400" smtClean="0"/>
              <a:t>Considerable problem, GPs receive little training</a:t>
            </a:r>
          </a:p>
          <a:p>
            <a:endParaRPr lang="en-GB" sz="1400" smtClean="0"/>
          </a:p>
          <a:p>
            <a:r>
              <a:rPr lang="en-GB" sz="1400" i="1" smtClean="0"/>
              <a:t>“There should be rules on </a:t>
            </a:r>
            <a:r>
              <a:rPr lang="en-GB" sz="1400" smtClean="0"/>
              <a:t>[visual]</a:t>
            </a:r>
            <a:r>
              <a:rPr lang="en-GB" sz="1400" i="1" smtClean="0"/>
              <a:t> testing after a certain age and produce evidence to the DVLA, after 55 for instance, and have a test every three years.” </a:t>
            </a:r>
            <a:r>
              <a:rPr lang="en-GB" sz="1400" smtClean="0"/>
              <a:t>(A &amp; E Doctor)</a:t>
            </a:r>
          </a:p>
          <a:p>
            <a:endParaRPr lang="en-GB" sz="1400" smtClean="0"/>
          </a:p>
          <a:p>
            <a:r>
              <a:rPr lang="en-GB" sz="1400" smtClean="0"/>
              <a:t>Annual tests free for over 70s, but many people do not take a regular eye test, so would not be in a position to receive advice on their visual fitness to drive:</a:t>
            </a:r>
            <a:r>
              <a:rPr lang="en-GB" sz="1400" b="1" smtClean="0"/>
              <a:t> </a:t>
            </a:r>
            <a:endParaRPr lang="en-GB" sz="1400" smtClean="0"/>
          </a:p>
          <a:p>
            <a:r>
              <a:rPr lang="en-GB" sz="1400" i="1" smtClean="0"/>
              <a:t>“… they don’t all have eye tests … because they can go to the chemist and buy some ‘ready readers’, a third of the population don’t have an eye test.  I’ve got so many patients hit 70 and they’d thought they’d have an eye test because they can’t get their ‘ready readers’ strong enough to read.  They are supposed to be illegal for driving but people do it.”  </a:t>
            </a:r>
            <a:r>
              <a:rPr lang="en-GB" sz="1400" smtClean="0"/>
              <a:t>(Optometrist).</a:t>
            </a:r>
          </a:p>
          <a:p>
            <a:endParaRPr lang="en-GB" sz="1400" smtClean="0"/>
          </a:p>
          <a:p>
            <a:r>
              <a:rPr lang="en-GB" sz="1400" i="1" smtClean="0"/>
              <a:t>“Police traffic officers, when they go to the scenes of the crashes and the accidents, the first thing the people say is ‘I didn’t see them, I missed that’, now you don’t know if it’s because they were half asleep at the wheel and they weren’t paying attention or whether they actually physically couldn’t see…” </a:t>
            </a:r>
            <a:r>
              <a:rPr lang="en-GB" sz="1400" smtClean="0"/>
              <a:t>(Optometrist)</a:t>
            </a:r>
          </a:p>
          <a:p>
            <a:endParaRPr lang="en-GB" sz="1600" smtClean="0"/>
          </a:p>
        </p:txBody>
      </p:sp>
      <p:pic>
        <p:nvPicPr>
          <p:cNvPr id="745474" name="Content Placeholder 5" descr="elderly_driver.jpg"/>
          <p:cNvPicPr>
            <a:picLocks noGrp="1" noChangeAspect="1"/>
          </p:cNvPicPr>
          <p:nvPr>
            <p:ph sz="half" idx="2"/>
          </p:nvPr>
        </p:nvPicPr>
        <p:blipFill>
          <a:blip r:embed="rId2"/>
          <a:srcRect/>
          <a:stretch>
            <a:fillRect/>
          </a:stretch>
        </p:blipFill>
        <p:spPr>
          <a:xfrm>
            <a:off x="6300788" y="260350"/>
            <a:ext cx="2219325" cy="1095375"/>
          </a:xfrm>
        </p:spPr>
      </p:pic>
      <p:sp>
        <p:nvSpPr>
          <p:cNvPr id="745475"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lstStyle/>
          <a:p>
            <a:pPr fontAlgn="auto">
              <a:spcAft>
                <a:spcPts val="0"/>
              </a:spcAft>
              <a:defRPr/>
            </a:pPr>
            <a:r>
              <a:rPr lang="en-GB" dirty="0" smtClean="0"/>
              <a:t>Vision </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6497"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GB" smtClean="0"/>
              <a:t>	</a:t>
            </a:r>
            <a:endParaRPr lang="en-US" smtClean="0"/>
          </a:p>
        </p:txBody>
      </p:sp>
      <p:sp>
        <p:nvSpPr>
          <p:cNvPr id="746498"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Warwick Medical School</a:t>
            </a:r>
          </a:p>
        </p:txBody>
      </p:sp>
      <p:sp>
        <p:nvSpPr>
          <p:cNvPr id="804866" name="Rectangle 2"/>
          <p:cNvSpPr>
            <a:spLocks noGrp="1" noChangeArrowheads="1"/>
          </p:cNvSpPr>
          <p:nvPr>
            <p:ph type="title"/>
          </p:nvPr>
        </p:nvSpPr>
        <p:spPr>
          <a:xfrm>
            <a:off x="457200" y="292100"/>
            <a:ext cx="8229600" cy="1049338"/>
          </a:xfrm>
        </p:spPr>
        <p:txBody>
          <a:bodyPr/>
          <a:lstStyle/>
          <a:p>
            <a:pPr fontAlgn="auto">
              <a:spcAft>
                <a:spcPts val="0"/>
              </a:spcAft>
              <a:defRPr/>
            </a:pPr>
            <a:r>
              <a:rPr lang="en-GB" sz="3600"/>
              <a:t>Ideas for improvement from GPs</a:t>
            </a:r>
            <a:endParaRPr lang="en-US" sz="3600"/>
          </a:p>
        </p:txBody>
      </p:sp>
      <p:sp>
        <p:nvSpPr>
          <p:cNvPr id="804867" name="Rectangle 3"/>
          <p:cNvSpPr>
            <a:spLocks noGrp="1" noChangeArrowheads="1"/>
          </p:cNvSpPr>
          <p:nvPr>
            <p:ph type="body" idx="1"/>
          </p:nvPr>
        </p:nvSpPr>
        <p:spPr>
          <a:xfrm>
            <a:off x="457200" y="1412875"/>
            <a:ext cx="8229600" cy="4606925"/>
          </a:xfrm>
        </p:spPr>
        <p:txBody>
          <a:bodyPr/>
          <a:lstStyle/>
          <a:p>
            <a:pPr>
              <a:lnSpc>
                <a:spcPct val="90000"/>
              </a:lnSpc>
            </a:pPr>
            <a:r>
              <a:rPr lang="en-GB" smtClean="0"/>
              <a:t>Raise patient/public awareness</a:t>
            </a:r>
          </a:p>
          <a:p>
            <a:pPr>
              <a:lnSpc>
                <a:spcPct val="90000"/>
              </a:lnSpc>
            </a:pPr>
            <a:r>
              <a:rPr lang="en-GB" smtClean="0"/>
              <a:t>Encourage patients to take more responsibility</a:t>
            </a:r>
          </a:p>
          <a:p>
            <a:pPr>
              <a:lnSpc>
                <a:spcPct val="90000"/>
              </a:lnSpc>
            </a:pPr>
            <a:r>
              <a:rPr lang="en-GB" smtClean="0"/>
              <a:t>Computer prompts for FTD</a:t>
            </a:r>
          </a:p>
          <a:p>
            <a:pPr>
              <a:lnSpc>
                <a:spcPct val="90000"/>
              </a:lnSpc>
            </a:pPr>
            <a:r>
              <a:rPr lang="en-GB" smtClean="0"/>
              <a:t>Software to identify ‘risky’ patients</a:t>
            </a:r>
          </a:p>
          <a:p>
            <a:pPr>
              <a:lnSpc>
                <a:spcPct val="90000"/>
              </a:lnSpc>
            </a:pPr>
            <a:r>
              <a:rPr lang="en-GB" smtClean="0"/>
              <a:t>Include a question on fitness to drive to the exit examination for all relevant medical specialties</a:t>
            </a:r>
          </a:p>
          <a:p>
            <a:pPr>
              <a:lnSpc>
                <a:spcPct val="80000"/>
              </a:lnSpc>
            </a:pPr>
            <a:r>
              <a:rPr lang="en-GB" smtClean="0"/>
              <a:t>Add FTD to the Quality and Outcomes Framework in general practice</a:t>
            </a:r>
          </a:p>
          <a:p>
            <a:pPr>
              <a:lnSpc>
                <a:spcPct val="90000"/>
              </a:lnSpc>
            </a:pPr>
            <a:endParaRPr lang="en-GB" smtClean="0"/>
          </a:p>
          <a:p>
            <a:pPr>
              <a:lnSpc>
                <a:spcPct val="90000"/>
              </a:lnSpc>
              <a:buFontTx/>
              <a:buNone/>
            </a:pPr>
            <a:endParaRPr lang="en-GB" smtClean="0"/>
          </a:p>
          <a:p>
            <a:pPr>
              <a:lnSpc>
                <a:spcPct val="90000"/>
              </a:lnSpc>
            </a:pPr>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1"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GB" smtClean="0"/>
              <a:t>	</a:t>
            </a:r>
            <a:endParaRPr lang="en-US" smtClean="0"/>
          </a:p>
        </p:txBody>
      </p:sp>
      <p:sp>
        <p:nvSpPr>
          <p:cNvPr id="747522"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Warwick Medical School</a:t>
            </a:r>
          </a:p>
        </p:txBody>
      </p:sp>
      <p:sp>
        <p:nvSpPr>
          <p:cNvPr id="805890" name="Rectangle 2"/>
          <p:cNvSpPr>
            <a:spLocks noGrp="1" noChangeArrowheads="1"/>
          </p:cNvSpPr>
          <p:nvPr>
            <p:ph type="title"/>
          </p:nvPr>
        </p:nvSpPr>
        <p:spPr>
          <a:xfrm>
            <a:off x="457200" y="292100"/>
            <a:ext cx="8229600" cy="1049338"/>
          </a:xfrm>
        </p:spPr>
        <p:txBody>
          <a:bodyPr/>
          <a:lstStyle/>
          <a:p>
            <a:pPr fontAlgn="auto">
              <a:spcAft>
                <a:spcPts val="0"/>
              </a:spcAft>
              <a:defRPr/>
            </a:pPr>
            <a:r>
              <a:rPr lang="en-GB" sz="4000"/>
              <a:t>GP Survey</a:t>
            </a:r>
            <a:endParaRPr lang="en-US" sz="4000"/>
          </a:p>
        </p:txBody>
      </p:sp>
      <p:sp>
        <p:nvSpPr>
          <p:cNvPr id="747524" name="Rectangle 3"/>
          <p:cNvSpPr>
            <a:spLocks noGrp="1" noChangeArrowheads="1"/>
          </p:cNvSpPr>
          <p:nvPr>
            <p:ph type="body" idx="1"/>
          </p:nvPr>
        </p:nvSpPr>
        <p:spPr>
          <a:xfrm>
            <a:off x="457200" y="1628775"/>
            <a:ext cx="8229600" cy="4391025"/>
          </a:xfrm>
        </p:spPr>
        <p:txBody>
          <a:bodyPr/>
          <a:lstStyle/>
          <a:p>
            <a:pPr>
              <a:buFontTx/>
              <a:buNone/>
            </a:pPr>
            <a:r>
              <a:rPr lang="en-GB" smtClean="0"/>
              <a:t>Should giving advice on FTD become part of QOF?</a:t>
            </a:r>
          </a:p>
          <a:p>
            <a:pPr>
              <a:buFont typeface="Wingdings 3" pitchFamily="18" charset="2"/>
              <a:buNone/>
            </a:pPr>
            <a:r>
              <a:rPr lang="en-GB" sz="2400" smtClean="0"/>
              <a:t>(200 GPs sent questionnaires, 85 responses)</a:t>
            </a:r>
          </a:p>
          <a:p>
            <a:pPr>
              <a:buFontTx/>
              <a:buNone/>
            </a:pPr>
            <a:endParaRPr lang="en-GB" smtClean="0"/>
          </a:p>
          <a:p>
            <a:r>
              <a:rPr lang="en-GB" smtClean="0"/>
              <a:t>62% 	In favour</a:t>
            </a:r>
          </a:p>
          <a:p>
            <a:r>
              <a:rPr lang="en-GB" smtClean="0"/>
              <a:t>20% 	Don’t know</a:t>
            </a:r>
          </a:p>
          <a:p>
            <a:r>
              <a:rPr lang="en-GB" smtClean="0"/>
              <a:t>18% 	No – quantity but not quality?</a:t>
            </a:r>
          </a:p>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fontAlgn="auto">
              <a:spcAft>
                <a:spcPts val="0"/>
              </a:spcAft>
              <a:buFont typeface="Wingdings 3"/>
              <a:buChar char=""/>
              <a:defRPr/>
            </a:pPr>
            <a:r>
              <a:rPr lang="en-GB" dirty="0" smtClean="0"/>
              <a:t>Of all HCPs, GPs are best placed to advise patients on FTD – if have a GP</a:t>
            </a:r>
          </a:p>
          <a:p>
            <a:pPr marL="365760" indent="-256032" fontAlgn="auto">
              <a:spcAft>
                <a:spcPts val="0"/>
              </a:spcAft>
              <a:buFont typeface="Wingdings 3"/>
              <a:buChar char=""/>
              <a:defRPr/>
            </a:pPr>
            <a:r>
              <a:rPr lang="en-GB" dirty="0" smtClean="0">
                <a:solidFill>
                  <a:schemeClr val="accent1"/>
                </a:solidFill>
              </a:rPr>
              <a:t>Many reasons why advice is not always given</a:t>
            </a:r>
          </a:p>
          <a:p>
            <a:pPr marL="365760" indent="-256032" fontAlgn="auto">
              <a:spcAft>
                <a:spcPts val="0"/>
              </a:spcAft>
              <a:buFont typeface="Wingdings 3"/>
              <a:buChar char=""/>
              <a:defRPr/>
            </a:pPr>
            <a:r>
              <a:rPr lang="en-GB" dirty="0" smtClean="0"/>
              <a:t>Older drivers are not inherently unsafe</a:t>
            </a:r>
          </a:p>
          <a:p>
            <a:pPr marL="365760" indent="-256032" fontAlgn="auto">
              <a:spcAft>
                <a:spcPts val="0"/>
              </a:spcAft>
              <a:buFont typeface="Wingdings 3"/>
              <a:buChar char=""/>
              <a:defRPr/>
            </a:pPr>
            <a:r>
              <a:rPr lang="en-GB" dirty="0" smtClean="0">
                <a:solidFill>
                  <a:schemeClr val="accent1"/>
                </a:solidFill>
              </a:rPr>
              <a:t>Many older drivers will modify driving habits, particularly if advised to do so</a:t>
            </a:r>
          </a:p>
          <a:p>
            <a:pPr marL="365760" indent="-256032" fontAlgn="auto">
              <a:spcAft>
                <a:spcPts val="0"/>
              </a:spcAft>
              <a:buFont typeface="Wingdings 3"/>
              <a:buChar char=""/>
              <a:defRPr/>
            </a:pPr>
            <a:r>
              <a:rPr lang="en-GB" dirty="0" smtClean="0"/>
              <a:t>Use existing software to prompt GPs to advise patients on fitness to drive</a:t>
            </a:r>
          </a:p>
          <a:p>
            <a:pPr marL="365760" indent="-256032" fontAlgn="auto">
              <a:spcAft>
                <a:spcPts val="0"/>
              </a:spcAft>
              <a:buFont typeface="Wingdings 3"/>
              <a:buChar char=""/>
              <a:defRPr/>
            </a:pPr>
            <a:r>
              <a:rPr lang="en-GB" dirty="0" smtClean="0">
                <a:solidFill>
                  <a:schemeClr val="accent1"/>
                </a:solidFill>
              </a:rPr>
              <a:t>Introduce regular visual tests for drivers</a:t>
            </a:r>
          </a:p>
          <a:p>
            <a:pPr marL="365760" indent="-256032" fontAlgn="auto">
              <a:spcAft>
                <a:spcPts val="0"/>
              </a:spcAft>
              <a:buFont typeface="Wingdings 3"/>
              <a:buChar char=""/>
              <a:defRPr/>
            </a:pPr>
            <a:r>
              <a:rPr lang="en-GB" dirty="0" smtClean="0"/>
              <a:t>Consider restricted licensing for certain medical conditions and older drivers</a:t>
            </a:r>
            <a:endParaRPr lang="en-US" sz="2400" dirty="0" smtClean="0"/>
          </a:p>
          <a:p>
            <a:pPr marL="365760" indent="-256032" fontAlgn="auto">
              <a:spcAft>
                <a:spcPts val="0"/>
              </a:spcAft>
              <a:buFont typeface="Wingdings 3"/>
              <a:buChar char=""/>
              <a:defRPr/>
            </a:pPr>
            <a:r>
              <a:rPr lang="en-US" dirty="0" smtClean="0">
                <a:solidFill>
                  <a:schemeClr val="accent1"/>
                </a:solidFill>
              </a:rPr>
              <a:t>Need more research to test some of these ideas</a:t>
            </a:r>
            <a:endParaRPr lang="en-GB" dirty="0">
              <a:solidFill>
                <a:schemeClr val="accent1"/>
              </a:solidFill>
            </a:endParaRPr>
          </a:p>
        </p:txBody>
      </p:sp>
      <p:sp>
        <p:nvSpPr>
          <p:cNvPr id="7485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4" name="Title 3"/>
          <p:cNvSpPr>
            <a:spLocks noGrp="1"/>
          </p:cNvSpPr>
          <p:nvPr>
            <p:ph type="title"/>
          </p:nvPr>
        </p:nvSpPr>
        <p:spPr/>
        <p:txBody>
          <a:bodyPr/>
          <a:lstStyle/>
          <a:p>
            <a:pPr fontAlgn="auto">
              <a:spcAft>
                <a:spcPts val="0"/>
              </a:spcAft>
              <a:defRPr/>
            </a:pPr>
            <a:r>
              <a:rPr lang="en-GB" sz="3600" dirty="0" smtClean="0"/>
              <a:t>Conclusions and Recommendations</a:t>
            </a:r>
            <a:endParaRPr lang="en-GB"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2286000"/>
            <a:ext cx="8229600" cy="3721100"/>
          </a:xfrm>
        </p:spPr>
        <p:txBody>
          <a:bodyPr/>
          <a:lstStyle/>
          <a:p>
            <a:r>
              <a:rPr lang="en-GB" smtClean="0"/>
              <a:t>UK: Onus on driver to decide whether to restrict or cease driving.</a:t>
            </a:r>
          </a:p>
          <a:p>
            <a:r>
              <a:rPr lang="en-GB" smtClean="0"/>
              <a:t>Many older drivers self-regulate their driving.</a:t>
            </a:r>
          </a:p>
          <a:p>
            <a:r>
              <a:rPr lang="en-GB" smtClean="0"/>
              <a:t>DirectGov website (Oct. 2011) clearly advises drivers to ask a health professional for advice on FTD.</a:t>
            </a:r>
          </a:p>
        </p:txBody>
      </p:sp>
      <p:sp>
        <p:nvSpPr>
          <p:cNvPr id="21506"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2" name="Title 1"/>
          <p:cNvSpPr>
            <a:spLocks noGrp="1"/>
          </p:cNvSpPr>
          <p:nvPr>
            <p:ph type="title"/>
          </p:nvPr>
        </p:nvSpPr>
        <p:spPr>
          <a:xfrm>
            <a:off x="457200" y="428604"/>
            <a:ext cx="8229600" cy="1214446"/>
          </a:xfrm>
        </p:spPr>
        <p:txBody>
          <a:bodyPr>
            <a:normAutofit fontScale="90000"/>
          </a:bodyPr>
          <a:lstStyle/>
          <a:p>
            <a:pPr fontAlgn="auto">
              <a:spcAft>
                <a:spcPts val="0"/>
              </a:spcAft>
              <a:defRPr/>
            </a:pPr>
            <a:r>
              <a:rPr lang="en-GB" dirty="0" smtClean="0"/>
              <a:t>Fitness to drive (FTD), who decides?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1625"/>
            <a:ext cx="8229600" cy="4448175"/>
          </a:xfrm>
        </p:spPr>
        <p:txBody>
          <a:bodyPr>
            <a:normAutofit fontScale="92500"/>
          </a:bodyPr>
          <a:lstStyle/>
          <a:p>
            <a:pPr marL="365760" indent="-256032" fontAlgn="auto">
              <a:spcAft>
                <a:spcPts val="0"/>
              </a:spcAft>
              <a:buFont typeface="Wingdings 3"/>
              <a:buChar char=""/>
              <a:defRPr/>
            </a:pPr>
            <a:r>
              <a:rPr lang="en-GB" sz="2800" dirty="0" smtClean="0"/>
              <a:t>1. ‘It may be time to give up driving if you have a medical condition that may affect your ability to drive safely – ask your </a:t>
            </a:r>
            <a:r>
              <a:rPr lang="en-GB" sz="2800" dirty="0" smtClean="0">
                <a:solidFill>
                  <a:srgbClr val="FF0000"/>
                </a:solidFill>
              </a:rPr>
              <a:t>GP</a:t>
            </a:r>
            <a:r>
              <a:rPr lang="en-GB" sz="2800" dirty="0" smtClean="0"/>
              <a:t> for advice.’</a:t>
            </a:r>
          </a:p>
          <a:p>
            <a:pPr marL="365760" indent="-256032" fontAlgn="auto">
              <a:spcAft>
                <a:spcPts val="0"/>
              </a:spcAft>
              <a:buFont typeface="Wingdings 3"/>
              <a:buChar char=""/>
              <a:defRPr/>
            </a:pPr>
            <a:r>
              <a:rPr lang="en-GB" sz="2800" dirty="0" smtClean="0"/>
              <a:t>2. ‘If you are on prescribed medication, ask your </a:t>
            </a:r>
            <a:r>
              <a:rPr lang="en-GB" sz="2800" dirty="0" smtClean="0">
                <a:solidFill>
                  <a:srgbClr val="FF0000"/>
                </a:solidFill>
              </a:rPr>
              <a:t>doctor</a:t>
            </a:r>
            <a:r>
              <a:rPr lang="en-GB" sz="2800" dirty="0" smtClean="0"/>
              <a:t> if it could affect your driving.’</a:t>
            </a:r>
          </a:p>
          <a:p>
            <a:pPr marL="365760" indent="-256032" fontAlgn="auto">
              <a:spcAft>
                <a:spcPts val="0"/>
              </a:spcAft>
              <a:buFont typeface="Wingdings 3"/>
              <a:buChar char=""/>
              <a:defRPr/>
            </a:pPr>
            <a:r>
              <a:rPr lang="en-GB" sz="2800" dirty="0" smtClean="0"/>
              <a:t>3. ‘If you think your vision is changing, speak to your </a:t>
            </a:r>
            <a:r>
              <a:rPr lang="en-GB" sz="2800" dirty="0" smtClean="0">
                <a:solidFill>
                  <a:srgbClr val="FF0000"/>
                </a:solidFill>
              </a:rPr>
              <a:t>optician, GP or specialist</a:t>
            </a:r>
            <a:r>
              <a:rPr lang="en-GB" sz="2800" dirty="0" smtClean="0"/>
              <a:t>.’</a:t>
            </a:r>
          </a:p>
          <a:p>
            <a:pPr marL="365760" indent="-256032" fontAlgn="auto">
              <a:spcAft>
                <a:spcPts val="0"/>
              </a:spcAft>
              <a:buFont typeface="Wingdings 3"/>
              <a:buChar char=""/>
              <a:defRPr/>
            </a:pPr>
            <a:r>
              <a:rPr lang="en-GB" sz="2800" dirty="0" smtClean="0"/>
              <a:t>4. ‘If you are worried about your fitness to drive, talk to your </a:t>
            </a:r>
            <a:r>
              <a:rPr lang="en-GB" sz="2800" dirty="0" smtClean="0">
                <a:solidFill>
                  <a:srgbClr val="FF0000"/>
                </a:solidFill>
              </a:rPr>
              <a:t>GP or health professional</a:t>
            </a:r>
            <a:r>
              <a:rPr lang="en-GB" sz="2800" dirty="0" smtClean="0"/>
              <a:t>.’</a:t>
            </a:r>
            <a:endParaRPr lang="en-GB" sz="2800" dirty="0"/>
          </a:p>
        </p:txBody>
      </p:sp>
      <p:sp>
        <p:nvSpPr>
          <p:cNvPr id="22530"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6" name="Title 5"/>
          <p:cNvSpPr>
            <a:spLocks noGrp="1"/>
          </p:cNvSpPr>
          <p:nvPr>
            <p:ph type="title"/>
          </p:nvPr>
        </p:nvSpPr>
        <p:spPr>
          <a:xfrm>
            <a:off x="428596" y="714356"/>
            <a:ext cx="8229600" cy="857256"/>
          </a:xfrm>
        </p:spPr>
        <p:txBody>
          <a:bodyPr>
            <a:normAutofit fontScale="90000"/>
          </a:bodyPr>
          <a:lstStyle/>
          <a:p>
            <a:pPr fontAlgn="auto">
              <a:spcAft>
                <a:spcPts val="0"/>
              </a:spcAft>
              <a:defRPr/>
            </a:pPr>
            <a:r>
              <a:rPr lang="en-GB" sz="4000" dirty="0" err="1" smtClean="0"/>
              <a:t>DirectGov</a:t>
            </a:r>
            <a:r>
              <a:rPr lang="en-GB" sz="4000" dirty="0" smtClean="0"/>
              <a:t> advice to older drivers:</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GB" smtClean="0"/>
              <a:t>	</a:t>
            </a:r>
            <a:endParaRPr lang="en-US" smtClean="0"/>
          </a:p>
        </p:txBody>
      </p:sp>
      <p:sp>
        <p:nvSpPr>
          <p:cNvPr id="23554"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Warwick Medical School</a:t>
            </a:r>
          </a:p>
        </p:txBody>
      </p:sp>
      <p:sp>
        <p:nvSpPr>
          <p:cNvPr id="789506" name="Rectangle 2"/>
          <p:cNvSpPr>
            <a:spLocks noGrp="1" noChangeArrowheads="1"/>
          </p:cNvSpPr>
          <p:nvPr>
            <p:ph type="title"/>
          </p:nvPr>
        </p:nvSpPr>
        <p:spPr/>
        <p:txBody>
          <a:bodyPr/>
          <a:lstStyle/>
          <a:p>
            <a:pPr fontAlgn="auto">
              <a:spcAft>
                <a:spcPts val="0"/>
              </a:spcAft>
              <a:defRPr/>
            </a:pPr>
            <a:r>
              <a:rPr lang="en-GB" dirty="0" smtClean="0"/>
              <a:t>6 Main </a:t>
            </a:r>
            <a:r>
              <a:rPr lang="en-GB" dirty="0"/>
              <a:t>groups of unfit drivers</a:t>
            </a:r>
          </a:p>
        </p:txBody>
      </p:sp>
      <p:sp>
        <p:nvSpPr>
          <p:cNvPr id="789507" name="Rectangle 3"/>
          <p:cNvSpPr>
            <a:spLocks noGrp="1" noChangeArrowheads="1"/>
          </p:cNvSpPr>
          <p:nvPr>
            <p:ph type="body" idx="1"/>
          </p:nvPr>
        </p:nvSpPr>
        <p:spPr>
          <a:xfrm>
            <a:off x="457200" y="1557338"/>
            <a:ext cx="8229600" cy="4462462"/>
          </a:xfrm>
        </p:spPr>
        <p:txBody>
          <a:bodyPr>
            <a:normAutofit lnSpcReduction="10000"/>
          </a:bodyPr>
          <a:lstStyle/>
          <a:p>
            <a:pPr marL="624078" indent="-514350" fontAlgn="auto">
              <a:spcAft>
                <a:spcPts val="0"/>
              </a:spcAft>
              <a:buFont typeface="+mj-lt"/>
              <a:buAutoNum type="arabicPeriod"/>
              <a:defRPr/>
            </a:pPr>
            <a:r>
              <a:rPr lang="en-GB" sz="2800" dirty="0"/>
              <a:t>Can’t see correctly (visual impairment)</a:t>
            </a:r>
          </a:p>
          <a:p>
            <a:pPr marL="624078" indent="-514350" fontAlgn="auto">
              <a:spcAft>
                <a:spcPts val="0"/>
              </a:spcAft>
              <a:buFont typeface="+mj-lt"/>
              <a:buAutoNum type="arabicPeriod"/>
              <a:defRPr/>
            </a:pPr>
            <a:r>
              <a:rPr lang="en-GB" sz="2800" dirty="0"/>
              <a:t>Can’t think correctly (cognitive impairment e.g. dementia)</a:t>
            </a:r>
          </a:p>
          <a:p>
            <a:pPr marL="624078" indent="-514350" fontAlgn="auto">
              <a:spcAft>
                <a:spcPts val="0"/>
              </a:spcAft>
              <a:buFont typeface="+mj-lt"/>
              <a:buAutoNum type="arabicPeriod"/>
              <a:defRPr/>
            </a:pPr>
            <a:r>
              <a:rPr lang="en-GB" sz="2800" dirty="0"/>
              <a:t>Can’t physically operate a vehicle (physical disability, frail elderly)</a:t>
            </a:r>
          </a:p>
          <a:p>
            <a:pPr marL="624078" indent="-514350" fontAlgn="auto">
              <a:spcAft>
                <a:spcPts val="0"/>
              </a:spcAft>
              <a:buFont typeface="+mj-lt"/>
              <a:buAutoNum type="arabicPeriod"/>
              <a:defRPr/>
            </a:pPr>
            <a:r>
              <a:rPr lang="en-GB" sz="2800" dirty="0"/>
              <a:t>Risk of sudden incapacity (seizures, hypoglycaemia, cardiac arrhythmias)</a:t>
            </a:r>
          </a:p>
          <a:p>
            <a:pPr marL="624078" indent="-514350" fontAlgn="auto">
              <a:spcAft>
                <a:spcPts val="0"/>
              </a:spcAft>
              <a:buFont typeface="+mj-lt"/>
              <a:buAutoNum type="arabicPeriod"/>
              <a:defRPr/>
            </a:pPr>
            <a:r>
              <a:rPr lang="en-GB" sz="2800" dirty="0"/>
              <a:t>Mental incapacity (psychiatric disorders)</a:t>
            </a:r>
          </a:p>
          <a:p>
            <a:pPr marL="624078" indent="-514350" fontAlgn="auto">
              <a:spcAft>
                <a:spcPts val="0"/>
              </a:spcAft>
              <a:buFont typeface="+mj-lt"/>
              <a:buAutoNum type="arabicPeriod"/>
              <a:defRPr/>
            </a:pPr>
            <a:r>
              <a:rPr lang="en-GB" sz="2800" dirty="0"/>
              <a:t>Impaired by alcohol or </a:t>
            </a:r>
            <a:r>
              <a:rPr lang="en-GB" sz="2800" dirty="0" smtClean="0"/>
              <a:t>drugs or medication</a:t>
            </a:r>
            <a:endParaRPr lang="en-GB" sz="2800" dirty="0"/>
          </a:p>
          <a:p>
            <a:pPr marL="365760" indent="-256032" fontAlgn="auto">
              <a:spcAft>
                <a:spcPts val="0"/>
              </a:spcAft>
              <a:buFont typeface="Wingdings 3"/>
              <a:buChar char=""/>
              <a:defRPr/>
            </a:pPr>
            <a:endParaRPr lang="en-GB"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9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9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9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9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9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63"/>
            <a:ext cx="8229600" cy="4364037"/>
          </a:xfrm>
        </p:spPr>
        <p:txBody>
          <a:bodyPr>
            <a:normAutofit fontScale="92500" lnSpcReduction="20000"/>
          </a:bodyPr>
          <a:lstStyle/>
          <a:p>
            <a:pPr marL="365760" indent="-256032" fontAlgn="auto">
              <a:spcAft>
                <a:spcPts val="0"/>
              </a:spcAft>
              <a:buFont typeface="Wingdings 3"/>
              <a:buChar char=""/>
              <a:defRPr/>
            </a:pPr>
            <a:r>
              <a:rPr lang="en-GB" sz="2800" dirty="0" smtClean="0"/>
              <a:t>DVLA At A Glance Guide for Medical Practitioners (August 2011) provides GMC advice:</a:t>
            </a:r>
          </a:p>
          <a:p>
            <a:pPr marL="365760" indent="-256032" fontAlgn="auto">
              <a:spcAft>
                <a:spcPts val="0"/>
              </a:spcAft>
              <a:buFont typeface="Wingdings 3"/>
              <a:buChar char=""/>
              <a:defRPr/>
            </a:pPr>
            <a:r>
              <a:rPr lang="en-GB" sz="2800" i="1" dirty="0" smtClean="0"/>
              <a:t>The driver is legally responsible for informing DVLA about  any medical condition which may affect safe driving.</a:t>
            </a:r>
          </a:p>
          <a:p>
            <a:pPr marL="365760" indent="-256032" fontAlgn="auto">
              <a:spcAft>
                <a:spcPts val="0"/>
              </a:spcAft>
              <a:buFont typeface="Wingdings 3"/>
              <a:buChar char=""/>
              <a:defRPr/>
            </a:pPr>
            <a:r>
              <a:rPr lang="en-GB" sz="2800" i="1" dirty="0" smtClean="0"/>
              <a:t>If the patient has such a condition you should explain to the patient that the condition may affect their ability to drive. If the patient is incapable of understanding this advice, e.g. because of dementia, you should inform DVLA immediately.</a:t>
            </a:r>
            <a:endParaRPr lang="en-GB" sz="2800" i="1" dirty="0"/>
          </a:p>
        </p:txBody>
      </p:sp>
      <p:sp>
        <p:nvSpPr>
          <p:cNvPr id="24578"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2" name="Title 1"/>
          <p:cNvSpPr>
            <a:spLocks noGrp="1"/>
          </p:cNvSpPr>
          <p:nvPr>
            <p:ph type="title"/>
          </p:nvPr>
        </p:nvSpPr>
        <p:spPr>
          <a:xfrm>
            <a:off x="457200" y="428604"/>
            <a:ext cx="8229600" cy="1214446"/>
          </a:xfrm>
        </p:spPr>
        <p:txBody>
          <a:bodyPr/>
          <a:lstStyle/>
          <a:p>
            <a:pPr fontAlgn="auto">
              <a:spcAft>
                <a:spcPts val="0"/>
              </a:spcAft>
              <a:defRPr/>
            </a:pPr>
            <a:r>
              <a:rPr lang="en-GB" sz="3600" dirty="0" smtClean="0"/>
              <a:t>Role of Medical Practitioners</a:t>
            </a:r>
            <a:endParaRPr lang="en-GB"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60" indent="-256032" fontAlgn="auto">
              <a:spcAft>
                <a:spcPts val="0"/>
              </a:spcAft>
              <a:buFont typeface="Wingdings 3"/>
              <a:buChar char=""/>
              <a:defRPr/>
            </a:pPr>
            <a:r>
              <a:rPr lang="en-GB" sz="2800" i="1" dirty="0" smtClean="0"/>
              <a:t>‘If a patient continues to drive when they may not be fit to do so, you should make every reasonable effort to persuade them to stop.’</a:t>
            </a:r>
          </a:p>
          <a:p>
            <a:pPr marL="365760" indent="-256032" fontAlgn="auto">
              <a:spcAft>
                <a:spcPts val="0"/>
              </a:spcAft>
              <a:buFont typeface="Wingdings 3"/>
              <a:buChar char=""/>
              <a:defRPr/>
            </a:pPr>
            <a:r>
              <a:rPr lang="en-GB" sz="2800" i="1" dirty="0" smtClean="0"/>
              <a:t>‘If you do not manage to persuade the patient to stop driving, or you discover that they are continuing to drive against your advice, you should contact the DVLA immediately and disclose any relevant information, in confidence, to the medical adviser.’</a:t>
            </a:r>
            <a:endParaRPr lang="en-GB" sz="2800" i="1" dirty="0"/>
          </a:p>
        </p:txBody>
      </p:sp>
      <p:sp>
        <p:nvSpPr>
          <p:cNvPr id="25602"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University of Warwick</a:t>
            </a:r>
          </a:p>
        </p:txBody>
      </p:sp>
      <p:sp>
        <p:nvSpPr>
          <p:cNvPr id="2" name="Title 1"/>
          <p:cNvSpPr>
            <a:spLocks noGrp="1"/>
          </p:cNvSpPr>
          <p:nvPr>
            <p:ph type="title"/>
          </p:nvPr>
        </p:nvSpPr>
        <p:spPr/>
        <p:txBody>
          <a:bodyPr>
            <a:normAutofit fontScale="90000"/>
          </a:bodyPr>
          <a:lstStyle/>
          <a:p>
            <a:pPr fontAlgn="auto">
              <a:spcAft>
                <a:spcPts val="0"/>
              </a:spcAft>
              <a:defRPr/>
            </a:pPr>
            <a:r>
              <a:rPr lang="en-GB" sz="3600" dirty="0" smtClean="0"/>
              <a:t>If patients do not take advice and stop driving:</a:t>
            </a:r>
            <a:endParaRPr lang="en-GB" sz="3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8|6.2|7.5|7.3|10.5"/>
</p:tagLst>
</file>

<file path=ppt/tags/tag2.xml><?xml version="1.0" encoding="utf-8"?>
<p:tagLst xmlns:a="http://schemas.openxmlformats.org/drawingml/2006/main" xmlns:r="http://schemas.openxmlformats.org/officeDocument/2006/relationships" xmlns:p="http://schemas.openxmlformats.org/presentationml/2006/main">
  <p:tag name="TIMING" val="|9.4|2.8|2.1|2.3|2.3|1.8"/>
</p:tagLst>
</file>

<file path=ppt/tags/tag3.xml><?xml version="1.0" encoding="utf-8"?>
<p:tagLst xmlns:a="http://schemas.openxmlformats.org/drawingml/2006/main" xmlns:r="http://schemas.openxmlformats.org/officeDocument/2006/relationships" xmlns:p="http://schemas.openxmlformats.org/presentationml/2006/main">
  <p:tag name="TIMING" val="|13.8|3.1|7.1|5.2|8.6|5.5|1.9|6.3|2.3|2.2|3.9"/>
</p:tagLst>
</file>

<file path=ppt/tags/tag4.xml><?xml version="1.0" encoding="utf-8"?>
<p:tagLst xmlns:a="http://schemas.openxmlformats.org/drawingml/2006/main" xmlns:r="http://schemas.openxmlformats.org/officeDocument/2006/relationships" xmlns:p="http://schemas.openxmlformats.org/presentationml/2006/main">
  <p:tag name="TIMING" val="|3.1|2.2|2.3|4.9|3.7|2.4|2.1|6.3"/>
</p:tagLst>
</file>

<file path=ppt/tags/tag5.xml><?xml version="1.0" encoding="utf-8"?>
<p:tagLst xmlns:a="http://schemas.openxmlformats.org/drawingml/2006/main" xmlns:r="http://schemas.openxmlformats.org/officeDocument/2006/relationships" xmlns:p="http://schemas.openxmlformats.org/presentationml/2006/main">
  <p:tag name="TIMING" val="|2.4|7.9|2.6|2.5|5.3|4|4|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4.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Concourse</Template>
  <TotalTime>8421</TotalTime>
  <Words>2662</Words>
  <Application>Microsoft Office PowerPoint</Application>
  <PresentationFormat>On-screen Show (4:3)</PresentationFormat>
  <Paragraphs>284</Paragraphs>
  <Slides>44</Slides>
  <Notes>0</Notes>
  <HiddenSlides>0</HiddenSlides>
  <MMClips>0</MMClips>
  <ScaleCrop>false</ScaleCrop>
  <HeadingPairs>
    <vt:vector size="8" baseType="variant">
      <vt:variant>
        <vt:lpstr>Fonts Used</vt:lpstr>
      </vt:variant>
      <vt:variant>
        <vt:i4>7</vt:i4>
      </vt:variant>
      <vt:variant>
        <vt:lpstr>Design Template</vt:lpstr>
      </vt:variant>
      <vt:variant>
        <vt:i4>10</vt:i4>
      </vt:variant>
      <vt:variant>
        <vt:lpstr>Embedded OLE Servers</vt:lpstr>
      </vt:variant>
      <vt:variant>
        <vt:i4>2</vt:i4>
      </vt:variant>
      <vt:variant>
        <vt:lpstr>Slide Titles</vt:lpstr>
      </vt:variant>
      <vt:variant>
        <vt:i4>44</vt:i4>
      </vt:variant>
    </vt:vector>
  </HeadingPairs>
  <TitlesOfParts>
    <vt:vector size="63" baseType="lpstr">
      <vt:lpstr>Tahoma</vt:lpstr>
      <vt:lpstr>Arial</vt:lpstr>
      <vt:lpstr>Lucida Sans Unicode</vt:lpstr>
      <vt:lpstr>Wingdings 3</vt:lpstr>
      <vt:lpstr>Verdana</vt:lpstr>
      <vt:lpstr>Wingdings 2</vt:lpstr>
      <vt:lpstr>Times New Roman</vt:lpstr>
      <vt:lpstr>Concourse</vt:lpstr>
      <vt:lpstr>Concourse</vt:lpstr>
      <vt:lpstr>Concourse</vt:lpstr>
      <vt:lpstr>Concourse</vt:lpstr>
      <vt:lpstr>Concourse</vt:lpstr>
      <vt:lpstr>Concourse</vt:lpstr>
      <vt:lpstr>Concourse</vt:lpstr>
      <vt:lpstr>Concourse</vt:lpstr>
      <vt:lpstr>Concourse</vt:lpstr>
      <vt:lpstr>Concourse</vt:lpstr>
      <vt:lpstr>Chart</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OUTCOMES FOLLOWING MILD, MODERATE AND SEVERE BRAIN INJURY AMONGST CHILDREN IN NORTH STAFFORDSHIRE  PROJECT TEAM Carol Hawley Senior Research Fellow University of Warwick Dr Anthony Ward, Consultant in Rehabilitation Medicine,  Dr Andrew Magnay, Consultant in Paediatric Intensive Care Julie Long, Brain Injury Co-ordinator,  Bas Mychalkiw, Consultant Clinical Neuropsychologist</dc:title>
  <dc:creator>Carol Hawley</dc:creator>
  <cp:lastModifiedBy>Gillian</cp:lastModifiedBy>
  <cp:revision>395</cp:revision>
  <cp:lastPrinted>2006-05-03T15:46:03Z</cp:lastPrinted>
  <dcterms:created xsi:type="dcterms:W3CDTF">2000-09-14T20:50:13Z</dcterms:created>
  <dcterms:modified xsi:type="dcterms:W3CDTF">2011-10-10T10:45:06Z</dcterms:modified>
</cp:coreProperties>
</file>